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theme/theme8.xml" ContentType="application/vnd.openxmlformats-officedocument.theme+xml"/>
  <Override PartName="/ppt/slideLayouts/slideLayout10.xml" ContentType="application/vnd.openxmlformats-officedocument.presentationml.slideLayout+xml"/>
  <Override PartName="/ppt/theme/theme9.xml" ContentType="application/vnd.openxmlformats-officedocument.theme+xml"/>
  <Override PartName="/ppt/slideLayouts/slideLayout11.xml" ContentType="application/vnd.openxmlformats-officedocument.presentationml.slideLayout+xml"/>
  <Override PartName="/ppt/theme/theme10.xml" ContentType="application/vnd.openxmlformats-officedocument.theme+xml"/>
  <Override PartName="/ppt/slideLayouts/slideLayout1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 id="2147483654" r:id="rId3"/>
    <p:sldMasterId id="2147483656" r:id="rId4"/>
    <p:sldMasterId id="2147483670" r:id="rId5"/>
    <p:sldMasterId id="2147483662" r:id="rId6"/>
    <p:sldMasterId id="2147483664" r:id="rId7"/>
    <p:sldMasterId id="2147483666" r:id="rId8"/>
    <p:sldMasterId id="2147483668" r:id="rId9"/>
    <p:sldMasterId id="2147483658" r:id="rId10"/>
    <p:sldMasterId id="2147483660" r:id="rId11"/>
  </p:sldMasterIdLst>
  <p:notesMasterIdLst>
    <p:notesMasterId r:id="rId41"/>
  </p:notesMasterIdLst>
  <p:sldIdLst>
    <p:sldId id="269" r:id="rId12"/>
    <p:sldId id="283" r:id="rId13"/>
    <p:sldId id="285" r:id="rId14"/>
    <p:sldId id="271" r:id="rId15"/>
    <p:sldId id="272" r:id="rId16"/>
    <p:sldId id="274" r:id="rId17"/>
    <p:sldId id="276" r:id="rId18"/>
    <p:sldId id="277" r:id="rId19"/>
    <p:sldId id="287" r:id="rId20"/>
    <p:sldId id="288" r:id="rId21"/>
    <p:sldId id="289" r:id="rId22"/>
    <p:sldId id="290" r:id="rId23"/>
    <p:sldId id="278" r:id="rId24"/>
    <p:sldId id="302" r:id="rId25"/>
    <p:sldId id="291" r:id="rId26"/>
    <p:sldId id="299" r:id="rId27"/>
    <p:sldId id="297" r:id="rId28"/>
    <p:sldId id="298" r:id="rId29"/>
    <p:sldId id="306" r:id="rId30"/>
    <p:sldId id="293" r:id="rId31"/>
    <p:sldId id="300" r:id="rId32"/>
    <p:sldId id="292" r:id="rId33"/>
    <p:sldId id="303" r:id="rId34"/>
    <p:sldId id="304" r:id="rId35"/>
    <p:sldId id="294" r:id="rId36"/>
    <p:sldId id="307" r:id="rId37"/>
    <p:sldId id="308" r:id="rId38"/>
    <p:sldId id="275" r:id="rId39"/>
    <p:sldId id="29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7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0976" autoAdjust="0"/>
  </p:normalViewPr>
  <p:slideViewPr>
    <p:cSldViewPr snapToGrid="0" snapToObjects="1">
      <p:cViewPr varScale="1">
        <p:scale>
          <a:sx n="66" d="100"/>
          <a:sy n="66" d="100"/>
        </p:scale>
        <p:origin x="413" y="53"/>
      </p:cViewPr>
      <p:guideLst/>
    </p:cSldViewPr>
  </p:slideViewPr>
  <p:notesTextViewPr>
    <p:cViewPr>
      <p:scale>
        <a:sx n="115" d="100"/>
        <a:sy n="11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13AABE-BE9C-4A3A-99CB-4C58032B0A54}" type="datetimeFigureOut">
              <a:rPr lang="zh-CN" altLang="en-US" smtClean="0"/>
              <a:t>2021/2/10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140AE-309B-4B7C-B449-D6CEB7B02FB6}" type="slidenum">
              <a:rPr lang="zh-CN" altLang="en-US" smtClean="0"/>
              <a:t>‹#›</a:t>
            </a:fld>
            <a:endParaRPr lang="zh-CN" altLang="en-US"/>
          </a:p>
        </p:txBody>
      </p:sp>
    </p:spTree>
    <p:extLst>
      <p:ext uri="{BB962C8B-B14F-4D97-AF65-F5344CB8AC3E}">
        <p14:creationId xmlns:p14="http://schemas.microsoft.com/office/powerpoint/2010/main" val="3349272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Which introduced the model CLIP, released by OpenAI at the beginning of 2021. Compared with prior work in connecting texts and images like VirTex which is based on existing dataset introduced by Linyi, this paper firstly takes advantage of the abundant web text data, and it achieves amazing zero-shot transferring performance.</a:t>
            </a:r>
          </a:p>
        </p:txBody>
      </p:sp>
      <p:sp>
        <p:nvSpPr>
          <p:cNvPr id="4" name="灯片编号占位符 3"/>
          <p:cNvSpPr>
            <a:spLocks noGrp="1"/>
          </p:cNvSpPr>
          <p:nvPr>
            <p:ph type="sldNum" sz="quarter" idx="5"/>
          </p:nvPr>
        </p:nvSpPr>
        <p:spPr/>
        <p:txBody>
          <a:bodyPr/>
          <a:lstStyle/>
          <a:p>
            <a:fld id="{37C140AE-309B-4B7C-B449-D6CEB7B02FB6}" type="slidenum">
              <a:rPr lang="zh-CN" altLang="en-US" smtClean="0"/>
              <a:t>1</a:t>
            </a:fld>
            <a:endParaRPr lang="zh-CN" altLang="en-US"/>
          </a:p>
        </p:txBody>
      </p:sp>
    </p:spTree>
    <p:extLst>
      <p:ext uri="{BB962C8B-B14F-4D97-AF65-F5344CB8AC3E}">
        <p14:creationId xmlns:p14="http://schemas.microsoft.com/office/powerpoint/2010/main" val="1145319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provide more detail about the contrastive objective, given a batch …</a:t>
            </a:r>
            <a:endParaRPr lang="zh-CN" altLang="en-US" dirty="0"/>
          </a:p>
        </p:txBody>
      </p:sp>
      <p:sp>
        <p:nvSpPr>
          <p:cNvPr id="4" name="灯片编号占位符 3"/>
          <p:cNvSpPr>
            <a:spLocks noGrp="1"/>
          </p:cNvSpPr>
          <p:nvPr>
            <p:ph type="sldNum" sz="quarter" idx="5"/>
          </p:nvPr>
        </p:nvSpPr>
        <p:spPr/>
        <p:txBody>
          <a:bodyPr/>
          <a:lstStyle/>
          <a:p>
            <a:fld id="{37C140AE-309B-4B7C-B449-D6CEB7B02FB6}" type="slidenum">
              <a:rPr lang="zh-CN" altLang="en-US" smtClean="0"/>
              <a:t>10</a:t>
            </a:fld>
            <a:endParaRPr lang="zh-CN" altLang="en-US"/>
          </a:p>
        </p:txBody>
      </p:sp>
    </p:spTree>
    <p:extLst>
      <p:ext uri="{BB962C8B-B14F-4D97-AF65-F5344CB8AC3E}">
        <p14:creationId xmlns:p14="http://schemas.microsoft.com/office/powerpoint/2010/main" val="4122401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provide more details, they used the InfoNCE loss, which is commonly used in contrastive learning and has been covered in Monday presentation. Since they do not apply any new modifications I will not talk about them in details then. </a:t>
            </a:r>
            <a:endParaRPr lang="zh-CN" altLang="en-US" dirty="0"/>
          </a:p>
        </p:txBody>
      </p:sp>
      <p:sp>
        <p:nvSpPr>
          <p:cNvPr id="4" name="灯片编号占位符 3"/>
          <p:cNvSpPr>
            <a:spLocks noGrp="1"/>
          </p:cNvSpPr>
          <p:nvPr>
            <p:ph type="sldNum" sz="quarter" idx="5"/>
          </p:nvPr>
        </p:nvSpPr>
        <p:spPr/>
        <p:txBody>
          <a:bodyPr/>
          <a:lstStyle/>
          <a:p>
            <a:fld id="{37C140AE-309B-4B7C-B449-D6CEB7B02FB6}" type="slidenum">
              <a:rPr lang="zh-CN" altLang="en-US" smtClean="0"/>
              <a:t>11</a:t>
            </a:fld>
            <a:endParaRPr lang="zh-CN" altLang="en-US"/>
          </a:p>
        </p:txBody>
      </p:sp>
    </p:spTree>
    <p:extLst>
      <p:ext uri="{BB962C8B-B14F-4D97-AF65-F5344CB8AC3E}">
        <p14:creationId xmlns:p14="http://schemas.microsoft.com/office/powerpoint/2010/main" val="3019999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Regarding the architecture of the model, they trained 8 image encoders, using 5 different ResNets and 3 different Vision transformers. And they use a text transformer adapted from Radford’s work in 2019. And they uses…, due to the large scale of data, they use a corresponding large mini-</a:t>
            </a:r>
            <a:r>
              <a:rPr lang="en-US" altLang="zh-CN" dirty="0" err="1"/>
              <a:t>btach</a:t>
            </a:r>
            <a:r>
              <a:rPr lang="en-US" altLang="zh-CN" dirty="0"/>
              <a:t> size. And here are the training times for the 2 largest model. </a:t>
            </a:r>
            <a:endParaRPr lang="zh-CN" altLang="en-US" dirty="0"/>
          </a:p>
        </p:txBody>
      </p:sp>
      <p:sp>
        <p:nvSpPr>
          <p:cNvPr id="4" name="灯片编号占位符 3"/>
          <p:cNvSpPr>
            <a:spLocks noGrp="1"/>
          </p:cNvSpPr>
          <p:nvPr>
            <p:ph type="sldNum" sz="quarter" idx="5"/>
          </p:nvPr>
        </p:nvSpPr>
        <p:spPr/>
        <p:txBody>
          <a:bodyPr/>
          <a:lstStyle/>
          <a:p>
            <a:fld id="{37C140AE-309B-4B7C-B449-D6CEB7B02FB6}" type="slidenum">
              <a:rPr lang="zh-CN" altLang="en-US" smtClean="0"/>
              <a:t>12</a:t>
            </a:fld>
            <a:endParaRPr lang="zh-CN" altLang="en-US"/>
          </a:p>
        </p:txBody>
      </p:sp>
    </p:spTree>
    <p:extLst>
      <p:ext uri="{BB962C8B-B14F-4D97-AF65-F5344CB8AC3E}">
        <p14:creationId xmlns:p14="http://schemas.microsoft.com/office/powerpoint/2010/main" val="2067672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training, Zero-shot prediction can be performed. What happens here is that in the second step, all the classes in the dataset for evaluation are arranged in a specific format like “a photo of a {classname}’ and that formatted text is fed into the text encoder. Similar to pre-training, once the image is passed to the encoder, CLIP performs a similarity search and predict the best pairs for the given image.</a:t>
            </a:r>
          </a:p>
          <a:p>
            <a:endParaRPr lang="en-US" altLang="zh-CN" dirty="0"/>
          </a:p>
          <a:p>
            <a:r>
              <a:rPr lang="en-US" altLang="zh-CN" dirty="0"/>
              <a:t>That’s the details of zero-shot implementation. You can see that there are no great innovations in methodology and the only difference is the large-scale dataset data set it get trained on.</a:t>
            </a:r>
            <a:endParaRPr lang="zh-CN" altLang="en-US" dirty="0"/>
          </a:p>
        </p:txBody>
      </p:sp>
      <p:sp>
        <p:nvSpPr>
          <p:cNvPr id="4" name="灯片编号占位符 3"/>
          <p:cNvSpPr>
            <a:spLocks noGrp="1"/>
          </p:cNvSpPr>
          <p:nvPr>
            <p:ph type="sldNum" sz="quarter" idx="5"/>
          </p:nvPr>
        </p:nvSpPr>
        <p:spPr/>
        <p:txBody>
          <a:bodyPr/>
          <a:lstStyle/>
          <a:p>
            <a:fld id="{37C140AE-309B-4B7C-B449-D6CEB7B02FB6}" type="slidenum">
              <a:rPr lang="zh-CN" altLang="en-US" smtClean="0"/>
              <a:t>13</a:t>
            </a:fld>
            <a:endParaRPr lang="zh-CN" altLang="en-US"/>
          </a:p>
        </p:txBody>
      </p:sp>
    </p:spTree>
    <p:extLst>
      <p:ext uri="{BB962C8B-B14F-4D97-AF65-F5344CB8AC3E}">
        <p14:creationId xmlns:p14="http://schemas.microsoft.com/office/powerpoint/2010/main" val="3084136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Then what about the performance? When it comes to evaluation, they evaluate the performance of CLIP across 27 comprehensive datasets listed in the table. Including some canonical datasets like ImageNet, CIFAR and many others.</a:t>
            </a:r>
            <a:endParaRPr lang="zh-CN" altLang="en-US" dirty="0"/>
          </a:p>
        </p:txBody>
      </p:sp>
      <p:sp>
        <p:nvSpPr>
          <p:cNvPr id="4" name="灯片编号占位符 3"/>
          <p:cNvSpPr>
            <a:spLocks noGrp="1"/>
          </p:cNvSpPr>
          <p:nvPr>
            <p:ph type="sldNum" sz="quarter" idx="5"/>
          </p:nvPr>
        </p:nvSpPr>
        <p:spPr/>
        <p:txBody>
          <a:bodyPr/>
          <a:lstStyle/>
          <a:p>
            <a:fld id="{37C140AE-309B-4B7C-B449-D6CEB7B02FB6}" type="slidenum">
              <a:rPr lang="zh-CN" altLang="en-US" smtClean="0"/>
              <a:t>14</a:t>
            </a:fld>
            <a:endParaRPr lang="zh-CN" altLang="en-US"/>
          </a:p>
        </p:txBody>
      </p:sp>
    </p:spTree>
    <p:extLst>
      <p:ext uri="{BB962C8B-B14F-4D97-AF65-F5344CB8AC3E}">
        <p14:creationId xmlns:p14="http://schemas.microsoft.com/office/powerpoint/2010/main" val="943189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And then they evaluate the zero-shot performance of the CLIP by comparing it with a fully supervised baseline ResNet50 across 27 datasets. The results are shown in the figure and you can see that the zero-shot CLIP even outperforms ResNet-50 on ImageNet without seeing any of human-labeled data in ImageNet. And it achieved SOTA on STL10, which is a dataset designed to encourage efficient learning by providing only a limited number of labeled examples. This is very intuitive since CLIP is 100% data-efficient.</a:t>
            </a:r>
          </a:p>
          <a:p>
            <a:endParaRPr lang="zh-CN" altLang="en-US" dirty="0"/>
          </a:p>
        </p:txBody>
      </p:sp>
      <p:sp>
        <p:nvSpPr>
          <p:cNvPr id="4" name="灯片编号占位符 3"/>
          <p:cNvSpPr>
            <a:spLocks noGrp="1"/>
          </p:cNvSpPr>
          <p:nvPr>
            <p:ph type="sldNum" sz="quarter" idx="5"/>
          </p:nvPr>
        </p:nvSpPr>
        <p:spPr/>
        <p:txBody>
          <a:bodyPr/>
          <a:lstStyle/>
          <a:p>
            <a:fld id="{37C140AE-309B-4B7C-B449-D6CEB7B02FB6}" type="slidenum">
              <a:rPr lang="zh-CN" altLang="en-US" smtClean="0"/>
              <a:t>15</a:t>
            </a:fld>
            <a:endParaRPr lang="zh-CN" altLang="en-US"/>
          </a:p>
        </p:txBody>
      </p:sp>
    </p:spTree>
    <p:extLst>
      <p:ext uri="{BB962C8B-B14F-4D97-AF65-F5344CB8AC3E}">
        <p14:creationId xmlns:p14="http://schemas.microsoft.com/office/powerpoint/2010/main" val="127930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Some in-depth analysis here, they discovered that for task-specific object detection, CLIP outperforms. They suspect theses differences comes from varying task-specific supervision in WIT and ImageNet, like maybe there are more food (text, image) pairs in WIT than ImageNet while more flowers labeled-data in ImageNet. They analyzed this for MNIST, that through nearest-neighbor retrieval they verified that there are almost no images that resembles MNIST hand-written digits in the WIT dataset.</a:t>
            </a:r>
          </a:p>
          <a:p>
            <a:endParaRPr lang="en-US" altLang="zh-CN" dirty="0"/>
          </a:p>
          <a:p>
            <a:r>
              <a:rPr lang="en-US" altLang="zh-CN" dirty="0"/>
              <a:t> And they found that CLIP outperforms baseline slightly for all general object detection datasets and they believe this reflect the true object detection capacity of CLIP</a:t>
            </a:r>
            <a:endParaRPr lang="zh-CN" altLang="en-US" dirty="0"/>
          </a:p>
        </p:txBody>
      </p:sp>
      <p:sp>
        <p:nvSpPr>
          <p:cNvPr id="4" name="灯片编号占位符 3"/>
          <p:cNvSpPr>
            <a:spLocks noGrp="1"/>
          </p:cNvSpPr>
          <p:nvPr>
            <p:ph type="sldNum" sz="quarter" idx="5"/>
          </p:nvPr>
        </p:nvSpPr>
        <p:spPr/>
        <p:txBody>
          <a:bodyPr/>
          <a:lstStyle/>
          <a:p>
            <a:fld id="{37C140AE-309B-4B7C-B449-D6CEB7B02FB6}" type="slidenum">
              <a:rPr lang="zh-CN" altLang="en-US" smtClean="0"/>
              <a:t>16</a:t>
            </a:fld>
            <a:endParaRPr lang="zh-CN" altLang="en-US"/>
          </a:p>
        </p:txBody>
      </p:sp>
    </p:spTree>
    <p:extLst>
      <p:ext uri="{BB962C8B-B14F-4D97-AF65-F5344CB8AC3E}">
        <p14:creationId xmlns:p14="http://schemas.microsoft.com/office/powerpoint/2010/main" val="3017493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More analysis here, they discovered that CLIP outperforms baseline on 2 datasets measuring action recognition in videos, and they speculate this is due to natural language providing wider supervision for visual concepts involving verbs, compared to the noun-centric object supervision in ImageNet</a:t>
            </a:r>
            <a:endParaRPr lang="zh-CN" altLang="en-US" dirty="0"/>
          </a:p>
        </p:txBody>
      </p:sp>
      <p:sp>
        <p:nvSpPr>
          <p:cNvPr id="4" name="灯片编号占位符 3"/>
          <p:cNvSpPr>
            <a:spLocks noGrp="1"/>
          </p:cNvSpPr>
          <p:nvPr>
            <p:ph type="sldNum" sz="quarter" idx="5"/>
          </p:nvPr>
        </p:nvSpPr>
        <p:spPr/>
        <p:txBody>
          <a:bodyPr/>
          <a:lstStyle/>
          <a:p>
            <a:fld id="{37C140AE-309B-4B7C-B449-D6CEB7B02FB6}" type="slidenum">
              <a:rPr lang="zh-CN" altLang="en-US" smtClean="0"/>
              <a:t>17</a:t>
            </a:fld>
            <a:endParaRPr lang="zh-CN" altLang="en-US"/>
          </a:p>
        </p:txBody>
      </p:sp>
    </p:spTree>
    <p:extLst>
      <p:ext uri="{BB962C8B-B14F-4D97-AF65-F5344CB8AC3E}">
        <p14:creationId xmlns:p14="http://schemas.microsoft.com/office/powerpoint/2010/main" val="1094325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datasets that CLIP notably underperforms the baseline. They find most of them to be specialized complex or abstract tasks.</a:t>
            </a:r>
          </a:p>
          <a:p>
            <a:endParaRPr lang="en-US" altLang="zh-CN" dirty="0"/>
          </a:p>
          <a:p>
            <a:r>
              <a:rPr lang="en-US" altLang="zh-CN" dirty="0"/>
              <a:t>By contrast, non-expert humans can robustly perform several of these tasks, such as counting, satellite image classification, and traffic sign recognition, suggesting significant room for improvement. Their intuition is that they suspect whether zero-shot transfer could really performs well on complex tasks without any “prior experience”, or exposure to training data, for example like tumor classification or traffic sign recognition.</a:t>
            </a:r>
            <a:endParaRPr lang="zh-CN" altLang="en-US" dirty="0"/>
          </a:p>
        </p:txBody>
      </p:sp>
      <p:sp>
        <p:nvSpPr>
          <p:cNvPr id="4" name="灯片编号占位符 3"/>
          <p:cNvSpPr>
            <a:spLocks noGrp="1"/>
          </p:cNvSpPr>
          <p:nvPr>
            <p:ph type="sldNum" sz="quarter" idx="5"/>
          </p:nvPr>
        </p:nvSpPr>
        <p:spPr/>
        <p:txBody>
          <a:bodyPr/>
          <a:lstStyle/>
          <a:p>
            <a:fld id="{37C140AE-309B-4B7C-B449-D6CEB7B02FB6}" type="slidenum">
              <a:rPr lang="zh-CN" altLang="en-US" smtClean="0"/>
              <a:t>18</a:t>
            </a:fld>
            <a:endParaRPr lang="zh-CN" altLang="en-US"/>
          </a:p>
        </p:txBody>
      </p:sp>
    </p:spTree>
    <p:extLst>
      <p:ext uri="{BB962C8B-B14F-4D97-AF65-F5344CB8AC3E}">
        <p14:creationId xmlns:p14="http://schemas.microsoft.com/office/powerpoint/2010/main" val="613713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are some of the zero-shot results, as you can see, it performs well on normal classification like dogs and motorcycles while it performs worse on more complex and abstract problems like object counting and tumor detection</a:t>
            </a:r>
            <a:endParaRPr lang="zh-CN" altLang="en-US" dirty="0"/>
          </a:p>
        </p:txBody>
      </p:sp>
      <p:sp>
        <p:nvSpPr>
          <p:cNvPr id="4" name="灯片编号占位符 3"/>
          <p:cNvSpPr>
            <a:spLocks noGrp="1"/>
          </p:cNvSpPr>
          <p:nvPr>
            <p:ph type="sldNum" sz="quarter" idx="5"/>
          </p:nvPr>
        </p:nvSpPr>
        <p:spPr/>
        <p:txBody>
          <a:bodyPr/>
          <a:lstStyle/>
          <a:p>
            <a:fld id="{37C140AE-309B-4B7C-B449-D6CEB7B02FB6}" type="slidenum">
              <a:rPr lang="zh-CN" altLang="en-US" smtClean="0"/>
              <a:t>19</a:t>
            </a:fld>
            <a:endParaRPr lang="zh-CN" altLang="en-US"/>
          </a:p>
        </p:txBody>
      </p:sp>
    </p:spTree>
    <p:extLst>
      <p:ext uri="{BB962C8B-B14F-4D97-AF65-F5344CB8AC3E}">
        <p14:creationId xmlns:p14="http://schemas.microsoft.com/office/powerpoint/2010/main" val="1934722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 touching on details, let’s first talk about some background motivations for the paper. Recently we have seen significant progress in computer vision since the rise of deep learning. But there are still 2 main problems. … As for the canonical ImageNet, it takes …, as discussed in many presentations, the human-labeled data are really like gold. On the other hand, standard vision models are quite narrow, they are good at one task and only task, and it takes significant effort (like) fine-tuning to adapt the model to a new task. … Whether the student really develop general knowledge for the subject is not </a:t>
            </a:r>
            <a:r>
              <a:rPr lang="en-US" altLang="zh-CN" dirty="0" err="1"/>
              <a:t>ganranteed</a:t>
            </a:r>
            <a:endParaRPr lang="zh-CN" altLang="en-US" dirty="0"/>
          </a:p>
        </p:txBody>
      </p:sp>
      <p:sp>
        <p:nvSpPr>
          <p:cNvPr id="4" name="灯片编号占位符 3"/>
          <p:cNvSpPr>
            <a:spLocks noGrp="1"/>
          </p:cNvSpPr>
          <p:nvPr>
            <p:ph type="sldNum" sz="quarter" idx="5"/>
          </p:nvPr>
        </p:nvSpPr>
        <p:spPr/>
        <p:txBody>
          <a:bodyPr/>
          <a:lstStyle/>
          <a:p>
            <a:fld id="{37C140AE-309B-4B7C-B449-D6CEB7B02FB6}" type="slidenum">
              <a:rPr lang="zh-CN" altLang="en-US" smtClean="0"/>
              <a:t>2</a:t>
            </a:fld>
            <a:endParaRPr lang="zh-CN" altLang="en-US"/>
          </a:p>
        </p:txBody>
      </p:sp>
    </p:spTree>
    <p:extLst>
      <p:ext uri="{BB962C8B-B14F-4D97-AF65-F5344CB8AC3E}">
        <p14:creationId xmlns:p14="http://schemas.microsoft.com/office/powerpoint/2010/main" val="64937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Aparts</a:t>
            </a:r>
            <a:r>
              <a:rPr lang="en-US" altLang="zh-CN" dirty="0"/>
              <a:t> from comparing with supervised model, they also compare CLIP with existing few-shot methods. CLIP matches the best results of a 16-shot linear classifier across publicly available models. One exciting result they get is that they find that the fully unsupervised zero-shot clips even outperforms one-shot CLIP itself. And it .. This provides another aspect of generalization ability of the zero-shot CLIP classifier.</a:t>
            </a:r>
            <a:endParaRPr lang="zh-CN" altLang="en-US" dirty="0"/>
          </a:p>
        </p:txBody>
      </p:sp>
      <p:sp>
        <p:nvSpPr>
          <p:cNvPr id="4" name="灯片编号占位符 3"/>
          <p:cNvSpPr>
            <a:spLocks noGrp="1"/>
          </p:cNvSpPr>
          <p:nvPr>
            <p:ph type="sldNum" sz="quarter" idx="5"/>
          </p:nvPr>
        </p:nvSpPr>
        <p:spPr/>
        <p:txBody>
          <a:bodyPr/>
          <a:lstStyle/>
          <a:p>
            <a:fld id="{37C140AE-309B-4B7C-B449-D6CEB7B02FB6}" type="slidenum">
              <a:rPr lang="zh-CN" altLang="en-US" smtClean="0"/>
              <a:t>20</a:t>
            </a:fld>
            <a:endParaRPr lang="zh-CN" altLang="en-US"/>
          </a:p>
        </p:txBody>
      </p:sp>
    </p:spTree>
    <p:extLst>
      <p:ext uri="{BB962C8B-B14F-4D97-AF65-F5344CB8AC3E}">
        <p14:creationId xmlns:p14="http://schemas.microsoft.com/office/powerpoint/2010/main" val="2586340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they carry out more experiments on data efficiency that they estimate how many labeled examples are needed per class for supervision to match the zero-shot performance of CLIP. … It takes 16 data per class to match the performance of CLIP</a:t>
            </a:r>
            <a:endParaRPr lang="zh-CN" altLang="en-US" dirty="0"/>
          </a:p>
        </p:txBody>
      </p:sp>
      <p:sp>
        <p:nvSpPr>
          <p:cNvPr id="4" name="灯片编号占位符 3"/>
          <p:cNvSpPr>
            <a:spLocks noGrp="1"/>
          </p:cNvSpPr>
          <p:nvPr>
            <p:ph type="sldNum" sz="quarter" idx="5"/>
          </p:nvPr>
        </p:nvSpPr>
        <p:spPr/>
        <p:txBody>
          <a:bodyPr/>
          <a:lstStyle/>
          <a:p>
            <a:fld id="{37C140AE-309B-4B7C-B449-D6CEB7B02FB6}" type="slidenum">
              <a:rPr lang="zh-CN" altLang="en-US" smtClean="0"/>
              <a:t>21</a:t>
            </a:fld>
            <a:endParaRPr lang="zh-CN" altLang="en-US"/>
          </a:p>
        </p:txBody>
      </p:sp>
    </p:spTree>
    <p:extLst>
      <p:ext uri="{BB962C8B-B14F-4D97-AF65-F5344CB8AC3E}">
        <p14:creationId xmlns:p14="http://schemas.microsoft.com/office/powerpoint/2010/main" val="1393820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Besides zero-shot transferring, they also measure the representation learning capacities of CLIP by linear probing. During evaluation they find that.., Due the compute efficiency, they further fine tune the largest transformer model ViT-L/14 … and they get the best performing CLIP models. And this model achieves an amazing results of SOTA on 21 out of the total 27 datasets. </a:t>
            </a:r>
            <a:endParaRPr lang="zh-CN" altLang="en-US" dirty="0"/>
          </a:p>
        </p:txBody>
      </p:sp>
      <p:sp>
        <p:nvSpPr>
          <p:cNvPr id="4" name="灯片编号占位符 3"/>
          <p:cNvSpPr>
            <a:spLocks noGrp="1"/>
          </p:cNvSpPr>
          <p:nvPr>
            <p:ph type="sldNum" sz="quarter" idx="5"/>
          </p:nvPr>
        </p:nvSpPr>
        <p:spPr/>
        <p:txBody>
          <a:bodyPr/>
          <a:lstStyle/>
          <a:p>
            <a:fld id="{37C140AE-309B-4B7C-B449-D6CEB7B02FB6}" type="slidenum">
              <a:rPr lang="zh-CN" altLang="en-US" smtClean="0"/>
              <a:t>22</a:t>
            </a:fld>
            <a:endParaRPr lang="zh-CN" altLang="en-US"/>
          </a:p>
        </p:txBody>
      </p:sp>
    </p:spTree>
    <p:extLst>
      <p:ext uri="{BB962C8B-B14F-4D97-AF65-F5344CB8AC3E}">
        <p14:creationId xmlns:p14="http://schemas.microsoft.com/office/powerpoint/2010/main" val="405864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the author also compare it to the current best ImageNet model .. And they carry out some sort of analysis and find that it outperforms significantly on tasks like OCR, Geo-localization, Activity recognition in videos and Traffic Sign Recognition. One thing worth noticing is that, there is only a single label for all traffic and street signs in ImageNet and this may reflect a problem of narrow supervision in ImageNet.</a:t>
            </a:r>
          </a:p>
          <a:p>
            <a:endParaRPr lang="en-US" altLang="zh-CN" dirty="0"/>
          </a:p>
          <a:p>
            <a:r>
              <a:rPr lang="en-US" altLang="zh-CN" dirty="0"/>
              <a:t>`Although the zero-shot capacity of CLIP is not very good on Traffic Sign Recognition</a:t>
            </a:r>
            <a:endParaRPr lang="zh-CN" altLang="en-US" dirty="0"/>
          </a:p>
        </p:txBody>
      </p:sp>
      <p:sp>
        <p:nvSpPr>
          <p:cNvPr id="4" name="灯片编号占位符 3"/>
          <p:cNvSpPr>
            <a:spLocks noGrp="1"/>
          </p:cNvSpPr>
          <p:nvPr>
            <p:ph type="sldNum" sz="quarter" idx="5"/>
          </p:nvPr>
        </p:nvSpPr>
        <p:spPr/>
        <p:txBody>
          <a:bodyPr/>
          <a:lstStyle/>
          <a:p>
            <a:fld id="{37C140AE-309B-4B7C-B449-D6CEB7B02FB6}" type="slidenum">
              <a:rPr lang="zh-CN" altLang="en-US" smtClean="0"/>
              <a:t>23</a:t>
            </a:fld>
            <a:endParaRPr lang="zh-CN" altLang="en-US"/>
          </a:p>
        </p:txBody>
      </p:sp>
    </p:spTree>
    <p:extLst>
      <p:ext uri="{BB962C8B-B14F-4D97-AF65-F5344CB8AC3E}">
        <p14:creationId xmlns:p14="http://schemas.microsoft.com/office/powerpoint/2010/main" val="875845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they also analyze tasks than CLIP underperforms. Not surprisingly that it underperforms on ImageNet since the supervised model is trained on ImageNet. And CLIP also … WIT lacks scale-based data augmentation, which seems important for low-resolution data</a:t>
            </a:r>
            <a:endParaRPr lang="zh-CN" altLang="en-US" dirty="0"/>
          </a:p>
        </p:txBody>
      </p:sp>
      <p:sp>
        <p:nvSpPr>
          <p:cNvPr id="4" name="灯片编号占位符 3"/>
          <p:cNvSpPr>
            <a:spLocks noGrp="1"/>
          </p:cNvSpPr>
          <p:nvPr>
            <p:ph type="sldNum" sz="quarter" idx="5"/>
          </p:nvPr>
        </p:nvSpPr>
        <p:spPr/>
        <p:txBody>
          <a:bodyPr/>
          <a:lstStyle/>
          <a:p>
            <a:fld id="{37C140AE-309B-4B7C-B449-D6CEB7B02FB6}" type="slidenum">
              <a:rPr lang="zh-CN" altLang="en-US" smtClean="0"/>
              <a:t>24</a:t>
            </a:fld>
            <a:endParaRPr lang="zh-CN" altLang="en-US"/>
          </a:p>
        </p:txBody>
      </p:sp>
    </p:spTree>
    <p:extLst>
      <p:ext uri="{BB962C8B-B14F-4D97-AF65-F5344CB8AC3E}">
        <p14:creationId xmlns:p14="http://schemas.microsoft.com/office/powerpoint/2010/main" val="275499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Besides performance, the author also evaluate the robustness of CLIP by comparing its performance with a ResNet baseline on several datasets with natural distribution shift from ImageNet. For example the ImageNet Sketch is like converting all images in ImageNet to a grey-scale sketch. And the ImageNet Adversarial applies some adversarial attack noises on images in ImageNet. And you can see that CLIP is very robust to the natural distribution shift. </a:t>
            </a:r>
            <a:endParaRPr lang="zh-CN" altLang="en-US" dirty="0"/>
          </a:p>
        </p:txBody>
      </p:sp>
      <p:sp>
        <p:nvSpPr>
          <p:cNvPr id="4" name="灯片编号占位符 3"/>
          <p:cNvSpPr>
            <a:spLocks noGrp="1"/>
          </p:cNvSpPr>
          <p:nvPr>
            <p:ph type="sldNum" sz="quarter" idx="5"/>
          </p:nvPr>
        </p:nvSpPr>
        <p:spPr/>
        <p:txBody>
          <a:bodyPr/>
          <a:lstStyle/>
          <a:p>
            <a:fld id="{37C140AE-309B-4B7C-B449-D6CEB7B02FB6}" type="slidenum">
              <a:rPr lang="zh-CN" altLang="en-US" smtClean="0"/>
              <a:t>25</a:t>
            </a:fld>
            <a:endParaRPr lang="zh-CN" altLang="en-US"/>
          </a:p>
        </p:txBody>
      </p:sp>
    </p:spTree>
    <p:extLst>
      <p:ext uri="{BB962C8B-B14F-4D97-AF65-F5344CB8AC3E}">
        <p14:creationId xmlns:p14="http://schemas.microsoft.com/office/powerpoint/2010/main" val="621052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evaluate whether it is the huge amounts of web data that results in the robustness, they tried to adapt the CLIP to the ImageNet distribution via a … That gives some intuition that fitting to the ImageNet itself really provides some overfitting effect and that is not robust to natural distribution shift.</a:t>
            </a:r>
            <a:endParaRPr lang="zh-CN" altLang="en-US" dirty="0"/>
          </a:p>
        </p:txBody>
      </p:sp>
      <p:sp>
        <p:nvSpPr>
          <p:cNvPr id="4" name="灯片编号占位符 3"/>
          <p:cNvSpPr>
            <a:spLocks noGrp="1"/>
          </p:cNvSpPr>
          <p:nvPr>
            <p:ph type="sldNum" sz="quarter" idx="5"/>
          </p:nvPr>
        </p:nvSpPr>
        <p:spPr/>
        <p:txBody>
          <a:bodyPr/>
          <a:lstStyle/>
          <a:p>
            <a:fld id="{37C140AE-309B-4B7C-B449-D6CEB7B02FB6}" type="slidenum">
              <a:rPr lang="zh-CN" altLang="en-US" smtClean="0"/>
              <a:t>26</a:t>
            </a:fld>
            <a:endParaRPr lang="zh-CN" altLang="en-US"/>
          </a:p>
        </p:txBody>
      </p:sp>
    </p:spTree>
    <p:extLst>
      <p:ext uri="{BB962C8B-B14F-4D97-AF65-F5344CB8AC3E}">
        <p14:creationId xmlns:p14="http://schemas.microsoft.com/office/powerpoint/2010/main" val="3618873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author also visualize the performance of zero-shot, … on CLIP</a:t>
            </a:r>
          </a:p>
          <a:p>
            <a:r>
              <a:rPr lang="en-US" altLang="zh-CN" dirty="0"/>
              <a:t>The y-axis is the average</a:t>
            </a:r>
            <a:r>
              <a:rPr lang="zh-CN" altLang="en-US" dirty="0"/>
              <a:t> </a:t>
            </a:r>
            <a:r>
              <a:rPr lang="en-US" altLang="zh-CN" dirty="0"/>
              <a:t>performance across 7 natural distribution shift dataset</a:t>
            </a:r>
          </a:p>
          <a:p>
            <a:r>
              <a:rPr lang="en-US" altLang="zh-CN" dirty="0"/>
              <a:t>The x-axis in the performance on ImageNet</a:t>
            </a:r>
          </a:p>
          <a:p>
            <a:endParaRPr lang="en-US" altLang="zh-CN" dirty="0"/>
          </a:p>
          <a:p>
            <a:r>
              <a:rPr lang="en-US" altLang="zh-CN" dirty="0"/>
              <a:t>They speculate that zero-shot is the key to robustness</a:t>
            </a:r>
          </a:p>
        </p:txBody>
      </p:sp>
      <p:sp>
        <p:nvSpPr>
          <p:cNvPr id="4" name="灯片编号占位符 3"/>
          <p:cNvSpPr>
            <a:spLocks noGrp="1"/>
          </p:cNvSpPr>
          <p:nvPr>
            <p:ph type="sldNum" sz="quarter" idx="5"/>
          </p:nvPr>
        </p:nvSpPr>
        <p:spPr/>
        <p:txBody>
          <a:bodyPr/>
          <a:lstStyle/>
          <a:p>
            <a:fld id="{37C140AE-309B-4B7C-B449-D6CEB7B02FB6}" type="slidenum">
              <a:rPr lang="zh-CN" altLang="en-US" smtClean="0"/>
              <a:t>27</a:t>
            </a:fld>
            <a:endParaRPr lang="zh-CN" altLang="en-US"/>
          </a:p>
        </p:txBody>
      </p:sp>
    </p:spTree>
    <p:extLst>
      <p:ext uri="{BB962C8B-B14F-4D97-AF65-F5344CB8AC3E}">
        <p14:creationId xmlns:p14="http://schemas.microsoft.com/office/powerpoint/2010/main" val="14068662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That’s basically all about experiments.</a:t>
            </a:r>
          </a:p>
          <a:p>
            <a:r>
              <a:rPr lang="en-US" altLang="zh-CN" dirty="0"/>
              <a:t>Give a summary of this paper.</a:t>
            </a:r>
          </a:p>
          <a:p>
            <a:r>
              <a:rPr lang="en-US" altLang="zh-CN" dirty="0"/>
              <a:t>Regarding pros, abundant and almost unlimited</a:t>
            </a:r>
          </a:p>
          <a:p>
            <a:r>
              <a:rPr lang="en-US" altLang="zh-CN" dirty="0"/>
              <a:t> which is similar to existing large scale image models web text-image data available </a:t>
            </a:r>
          </a:p>
          <a:p>
            <a:r>
              <a:rPr lang="en-US" altLang="zh-CN" dirty="0"/>
              <a:t>For the Cons,</a:t>
            </a:r>
          </a:p>
          <a:p>
            <a:r>
              <a:rPr lang="en-US" altLang="zh-CN" dirty="0"/>
              <a:t>As you can recall that the best model of the zero-shot CLIP matches that of ResNet101 on ImageNet, which is still way below SOTA. And the author estimate around a 1000x increase in compute is required for zero-shot CLIP to reach overall state-of-the-art performance, which is not achievable with current computing devices.</a:t>
            </a:r>
          </a:p>
          <a:p>
            <a:endParaRPr lang="en-US" altLang="zh-CN" dirty="0"/>
          </a:p>
          <a:p>
            <a:r>
              <a:rPr lang="en-US" altLang="zh-CN" dirty="0"/>
              <a:t>Also, CLIP</a:t>
            </a:r>
          </a:p>
          <a:p>
            <a:r>
              <a:rPr lang="en-US" altLang="zh-CN" dirty="0"/>
              <a:t>And we observes</a:t>
            </a:r>
            <a:endParaRPr lang="zh-CN" altLang="en-US" dirty="0"/>
          </a:p>
        </p:txBody>
      </p:sp>
      <p:sp>
        <p:nvSpPr>
          <p:cNvPr id="4" name="灯片编号占位符 3"/>
          <p:cNvSpPr>
            <a:spLocks noGrp="1"/>
          </p:cNvSpPr>
          <p:nvPr>
            <p:ph type="sldNum" sz="quarter" idx="5"/>
          </p:nvPr>
        </p:nvSpPr>
        <p:spPr/>
        <p:txBody>
          <a:bodyPr/>
          <a:lstStyle/>
          <a:p>
            <a:fld id="{37C140AE-309B-4B7C-B449-D6CEB7B02FB6}" type="slidenum">
              <a:rPr lang="zh-CN" altLang="en-US" smtClean="0"/>
              <a:t>28</a:t>
            </a:fld>
            <a:endParaRPr lang="zh-CN" altLang="en-US"/>
          </a:p>
        </p:txBody>
      </p:sp>
    </p:spTree>
    <p:extLst>
      <p:ext uri="{BB962C8B-B14F-4D97-AF65-F5344CB8AC3E}">
        <p14:creationId xmlns:p14="http://schemas.microsoft.com/office/powerpoint/2010/main" val="1603559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that’s basically all about </a:t>
            </a:r>
            <a:endParaRPr lang="zh-CN" altLang="en-US" dirty="0"/>
          </a:p>
        </p:txBody>
      </p:sp>
      <p:sp>
        <p:nvSpPr>
          <p:cNvPr id="4" name="灯片编号占位符 3"/>
          <p:cNvSpPr>
            <a:spLocks noGrp="1"/>
          </p:cNvSpPr>
          <p:nvPr>
            <p:ph type="sldNum" sz="quarter" idx="5"/>
          </p:nvPr>
        </p:nvSpPr>
        <p:spPr/>
        <p:txBody>
          <a:bodyPr/>
          <a:lstStyle/>
          <a:p>
            <a:fld id="{37C140AE-309B-4B7C-B449-D6CEB7B02FB6}" type="slidenum">
              <a:rPr lang="zh-CN" altLang="en-US" smtClean="0"/>
              <a:t>29</a:t>
            </a:fld>
            <a:endParaRPr lang="zh-CN" altLang="en-US"/>
          </a:p>
        </p:txBody>
      </p:sp>
    </p:spTree>
    <p:extLst>
      <p:ext uri="{BB962C8B-B14F-4D97-AF65-F5344CB8AC3E}">
        <p14:creationId xmlns:p14="http://schemas.microsoft.com/office/powerpoint/2010/main" val="281036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has been proved by GPT-3</a:t>
            </a:r>
            <a:endParaRPr lang="zh-CN" altLang="en-US" dirty="0"/>
          </a:p>
        </p:txBody>
      </p:sp>
      <p:sp>
        <p:nvSpPr>
          <p:cNvPr id="4" name="灯片编号占位符 3"/>
          <p:cNvSpPr>
            <a:spLocks noGrp="1"/>
          </p:cNvSpPr>
          <p:nvPr>
            <p:ph type="sldNum" sz="quarter" idx="5"/>
          </p:nvPr>
        </p:nvSpPr>
        <p:spPr/>
        <p:txBody>
          <a:bodyPr/>
          <a:lstStyle/>
          <a:p>
            <a:fld id="{37C140AE-309B-4B7C-B449-D6CEB7B02FB6}" type="slidenum">
              <a:rPr lang="zh-CN" altLang="en-US" smtClean="0"/>
              <a:t>3</a:t>
            </a:fld>
            <a:endParaRPr lang="zh-CN" altLang="en-US"/>
          </a:p>
        </p:txBody>
      </p:sp>
    </p:spTree>
    <p:extLst>
      <p:ext uri="{BB962C8B-B14F-4D97-AF65-F5344CB8AC3E}">
        <p14:creationId xmlns:p14="http://schemas.microsoft.com/office/powerpoint/2010/main" val="197972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Font typeface="Arial" panose="020B0604020202020204" pitchFamily="34" charset="0"/>
              <a:buChar char="•"/>
            </a:pPr>
            <a:r>
              <a:rPr lang="en-US" altLang="zh-CN" dirty="0"/>
              <a:t>Could such large-scale </a:t>
            </a:r>
            <a:r>
              <a:rPr lang="en-US" altLang="zh-CN" b="1" dirty="0"/>
              <a:t>web text </a:t>
            </a:r>
            <a:r>
              <a:rPr lang="en-US" altLang="zh-CN" dirty="0"/>
              <a:t>helps with pre-training in computer vision? There are already some prior works in connecting text and images in this field. The most inspirational work for the CLIP model, is the work by Li et al.  In 2017  What the paper basically does is it first train a CNN to predict n-grams from images, then when it applies zero-shot transfer to image classification, it first matched target classes with n-grams in the dictionary .., The author apply the zero-shot transfer to 3 datasets </a:t>
            </a:r>
            <a:r>
              <a:rPr lang="en-US" altLang="zh-CN" dirty="0" err="1"/>
              <a:t>aYahoo</a:t>
            </a:r>
            <a:r>
              <a:rPr lang="en-US" altLang="zh-CN" dirty="0"/>
              <a:t>, ImageNet and Sun. While it gets acceptable results on </a:t>
            </a:r>
            <a:r>
              <a:rPr lang="en-US" altLang="zh-CN" dirty="0" err="1"/>
              <a:t>aYahoo</a:t>
            </a:r>
            <a:r>
              <a:rPr lang="en-US" altLang="zh-CN" dirty="0"/>
              <a:t>, it only gets 11.5% accuracy on the ImageNet, and there are still quite a lot room for improvement.</a:t>
            </a:r>
          </a:p>
        </p:txBody>
      </p:sp>
      <p:sp>
        <p:nvSpPr>
          <p:cNvPr id="4" name="灯片编号占位符 3"/>
          <p:cNvSpPr>
            <a:spLocks noGrp="1"/>
          </p:cNvSpPr>
          <p:nvPr>
            <p:ph type="sldNum" sz="quarter" idx="5"/>
          </p:nvPr>
        </p:nvSpPr>
        <p:spPr/>
        <p:txBody>
          <a:bodyPr/>
          <a:lstStyle/>
          <a:p>
            <a:fld id="{37C140AE-309B-4B7C-B449-D6CEB7B02FB6}" type="slidenum">
              <a:rPr lang="zh-CN" altLang="en-US" smtClean="0"/>
              <a:t>4</a:t>
            </a:fld>
            <a:endParaRPr lang="zh-CN" altLang="en-US"/>
          </a:p>
        </p:txBody>
      </p:sp>
    </p:spTree>
    <p:extLst>
      <p:ext uri="{BB962C8B-B14F-4D97-AF65-F5344CB8AC3E}">
        <p14:creationId xmlns:p14="http://schemas.microsoft.com/office/powerpoint/2010/main" val="1816542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Also, another source of motivations is that recently we have witnessed great advance in architectures and pre-training approaches in related areas. Auto-regressive language modeling by VirTex (introduced by Linyi), the masked language modeling by ICMLM, and Contrastive Objective by ConVIRT, which is also a method used in CLIP</a:t>
            </a:r>
          </a:p>
          <a:p>
            <a:endParaRPr lang="en-US" altLang="zh-CN" dirty="0"/>
          </a:p>
          <a:p>
            <a:r>
              <a:rPr lang="en-US" altLang="zh-CN" dirty="0"/>
              <a:t>So that’s basically all the motivations behind this paper. Do you have any questions? Okay, I will continue</a:t>
            </a:r>
            <a:endParaRPr lang="zh-CN" altLang="en-US" dirty="0"/>
          </a:p>
        </p:txBody>
      </p:sp>
      <p:sp>
        <p:nvSpPr>
          <p:cNvPr id="4" name="灯片编号占位符 3"/>
          <p:cNvSpPr>
            <a:spLocks noGrp="1"/>
          </p:cNvSpPr>
          <p:nvPr>
            <p:ph type="sldNum" sz="quarter" idx="5"/>
          </p:nvPr>
        </p:nvSpPr>
        <p:spPr/>
        <p:txBody>
          <a:bodyPr/>
          <a:lstStyle/>
          <a:p>
            <a:fld id="{37C140AE-309B-4B7C-B449-D6CEB7B02FB6}" type="slidenum">
              <a:rPr lang="zh-CN" altLang="en-US" smtClean="0"/>
              <a:t>5</a:t>
            </a:fld>
            <a:endParaRPr lang="zh-CN" altLang="en-US"/>
          </a:p>
        </p:txBody>
      </p:sp>
    </p:spTree>
    <p:extLst>
      <p:ext uri="{BB962C8B-B14F-4D97-AF65-F5344CB8AC3E}">
        <p14:creationId xmlns:p14="http://schemas.microsoft.com/office/powerpoint/2010/main" val="2037958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contribution of the paper is a large dataset, while they do not make it open source. The author discovered that there is large scale difference in dataset between current NLP work , and language supervised visual pretraining. Basically, GPT-2 is trained on WebText, which has around 10B words in the dataset, while existing language-visual work mainly uses three dataset, MS-COCO, Visual Genome and YFCC100M. MS-COCO and Visual Genome is all of one hundred thousand scale, the YFCC100m contains 100M data, but it is of varying quality and after data cleaning there are only 15M useful data, which is similar in size as the ImageNet. </a:t>
            </a:r>
            <a:endParaRPr lang="zh-CN" altLang="en-US" dirty="0"/>
          </a:p>
        </p:txBody>
      </p:sp>
      <p:sp>
        <p:nvSpPr>
          <p:cNvPr id="4" name="灯片编号占位符 3"/>
          <p:cNvSpPr>
            <a:spLocks noGrp="1"/>
          </p:cNvSpPr>
          <p:nvPr>
            <p:ph type="sldNum" sz="quarter" idx="5"/>
          </p:nvPr>
        </p:nvSpPr>
        <p:spPr/>
        <p:txBody>
          <a:bodyPr/>
          <a:lstStyle/>
          <a:p>
            <a:fld id="{37C140AE-309B-4B7C-B449-D6CEB7B02FB6}" type="slidenum">
              <a:rPr lang="zh-CN" altLang="en-US" smtClean="0"/>
              <a:t>6</a:t>
            </a:fld>
            <a:endParaRPr lang="zh-CN" altLang="en-US"/>
          </a:p>
        </p:txBody>
      </p:sp>
    </p:spTree>
    <p:extLst>
      <p:ext uri="{BB962C8B-B14F-4D97-AF65-F5344CB8AC3E}">
        <p14:creationId xmlns:p14="http://schemas.microsoft.com/office/powerpoint/2010/main" val="4190477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take advantage of the almost unlimited web text data and bridge this gap, the author of CLIP created a very large Dataset called WebImageText, which contains 10B image text pair, similar scale as WebText used in GPT-2. The author constructed the dataset by first making a 500000 query list, which contains all words occurring more than 100 times in Wikipedia, …, then they collect approximately 20000 image, text pair for each query, and obtained the final 10B dataset. </a:t>
            </a:r>
            <a:endParaRPr lang="zh-CN" altLang="en-US" dirty="0"/>
          </a:p>
        </p:txBody>
      </p:sp>
      <p:sp>
        <p:nvSpPr>
          <p:cNvPr id="4" name="灯片编号占位符 3"/>
          <p:cNvSpPr>
            <a:spLocks noGrp="1"/>
          </p:cNvSpPr>
          <p:nvPr>
            <p:ph type="sldNum" sz="quarter" idx="5"/>
          </p:nvPr>
        </p:nvSpPr>
        <p:spPr/>
        <p:txBody>
          <a:bodyPr/>
          <a:lstStyle/>
          <a:p>
            <a:fld id="{37C140AE-309B-4B7C-B449-D6CEB7B02FB6}" type="slidenum">
              <a:rPr lang="zh-CN" altLang="en-US" smtClean="0"/>
              <a:t>7</a:t>
            </a:fld>
            <a:endParaRPr lang="zh-CN" altLang="en-US"/>
          </a:p>
        </p:txBody>
      </p:sp>
    </p:spTree>
    <p:extLst>
      <p:ext uri="{BB962C8B-B14F-4D97-AF65-F5344CB8AC3E}">
        <p14:creationId xmlns:p14="http://schemas.microsoft.com/office/powerpoint/2010/main" val="3829901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Having the dataset, let’s talk about the core approach of this paper,</a:t>
            </a:r>
            <a:r>
              <a:rPr lang="zh-CN" altLang="en-US" dirty="0"/>
              <a:t> </a:t>
            </a:r>
            <a:r>
              <a:rPr lang="en-US" altLang="zh-CN" dirty="0"/>
              <a:t>CLIP,</a:t>
            </a:r>
            <a:r>
              <a:rPr lang="zh-CN" altLang="en-US" dirty="0"/>
              <a:t> </a:t>
            </a:r>
            <a:r>
              <a:rPr lang="en-US" altLang="zh-CN" dirty="0"/>
              <a:t>short</a:t>
            </a:r>
            <a:r>
              <a:rPr lang="zh-CN" altLang="en-US" dirty="0"/>
              <a:t> </a:t>
            </a:r>
            <a:r>
              <a:rPr lang="en-US" altLang="zh-CN" dirty="0"/>
              <a:t>for</a:t>
            </a:r>
            <a:r>
              <a:rPr lang="zh-CN" altLang="en-US" dirty="0"/>
              <a:t> </a:t>
            </a:r>
            <a:r>
              <a:rPr lang="en-US" altLang="zh-CN" dirty="0"/>
              <a:t>Contrastive</a:t>
            </a:r>
            <a:r>
              <a:rPr lang="zh-CN" altLang="en-US" dirty="0"/>
              <a:t> </a:t>
            </a:r>
            <a:r>
              <a:rPr lang="en-US" altLang="zh-CN" dirty="0"/>
              <a:t>Language-Image</a:t>
            </a:r>
            <a:r>
              <a:rPr lang="zh-CN" altLang="en-US" dirty="0"/>
              <a:t> </a:t>
            </a:r>
            <a:r>
              <a:rPr lang="en-US" altLang="zh-CN" dirty="0"/>
              <a:t>Pre-training. Actually the methodology is mainly drawn from prior work. It can be mainly divided into 3 parts, (1) Contrastive pre-training, (2) create dataset classifier from label text (3) and use that for zero-shot prediction. And I will talk about them in detail one by one.</a:t>
            </a:r>
            <a:endParaRPr lang="zh-CN" altLang="en-US" dirty="0"/>
          </a:p>
        </p:txBody>
      </p:sp>
      <p:sp>
        <p:nvSpPr>
          <p:cNvPr id="4" name="灯片编号占位符 3"/>
          <p:cNvSpPr>
            <a:spLocks noGrp="1"/>
          </p:cNvSpPr>
          <p:nvPr>
            <p:ph type="sldNum" sz="quarter" idx="5"/>
          </p:nvPr>
        </p:nvSpPr>
        <p:spPr/>
        <p:txBody>
          <a:bodyPr/>
          <a:lstStyle/>
          <a:p>
            <a:fld id="{37C140AE-309B-4B7C-B449-D6CEB7B02FB6}" type="slidenum">
              <a:rPr lang="zh-CN" altLang="en-US" smtClean="0"/>
              <a:t>8</a:t>
            </a:fld>
            <a:endParaRPr lang="zh-CN" altLang="en-US"/>
          </a:p>
        </p:txBody>
      </p:sp>
    </p:spTree>
    <p:extLst>
      <p:ext uri="{BB962C8B-B14F-4D97-AF65-F5344CB8AC3E}">
        <p14:creationId xmlns:p14="http://schemas.microsoft.com/office/powerpoint/2010/main" val="303069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the pre-training part, initially they tried to trained an image CNN and transformer jointly to predict the caption of an image, which is similar to the approach used in VirTex. However, they encountered difficulty in scaling and the training is pretty slow, so they switch the objective to predict Bag of words related instead of caption and this speeds up the training process 3 times. To further improve efficiency, they incorporate the idea of Contrastive Learning by changing the objective to determining which text is paired with which image instead of directly predicting the text from images, and this times they observed a further 4 times of efficiency improvement</a:t>
            </a:r>
            <a:endParaRPr lang="zh-CN" altLang="en-US" dirty="0"/>
          </a:p>
        </p:txBody>
      </p:sp>
      <p:sp>
        <p:nvSpPr>
          <p:cNvPr id="4" name="灯片编号占位符 3"/>
          <p:cNvSpPr>
            <a:spLocks noGrp="1"/>
          </p:cNvSpPr>
          <p:nvPr>
            <p:ph type="sldNum" sz="quarter" idx="5"/>
          </p:nvPr>
        </p:nvSpPr>
        <p:spPr/>
        <p:txBody>
          <a:bodyPr/>
          <a:lstStyle/>
          <a:p>
            <a:fld id="{37C140AE-309B-4B7C-B449-D6CEB7B02FB6}" type="slidenum">
              <a:rPr lang="zh-CN" altLang="en-US" smtClean="0"/>
              <a:t>9</a:t>
            </a:fld>
            <a:endParaRPr lang="zh-CN" altLang="en-US"/>
          </a:p>
        </p:txBody>
      </p:sp>
    </p:spTree>
    <p:extLst>
      <p:ext uri="{BB962C8B-B14F-4D97-AF65-F5344CB8AC3E}">
        <p14:creationId xmlns:p14="http://schemas.microsoft.com/office/powerpoint/2010/main" val="3361605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239D1-55F5-B545-B3C1-D2779C975C94}"/>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chemeClr val="bg1"/>
                </a:solidFill>
              </a:defRPr>
            </a:lvl1pPr>
          </a:lstStyle>
          <a:p>
            <a:r>
              <a:rPr lang="en-US" dirty="0"/>
              <a:t>Title Slide 2</a:t>
            </a:r>
          </a:p>
        </p:txBody>
      </p:sp>
      <p:sp>
        <p:nvSpPr>
          <p:cNvPr id="3" name="Subtitle 2">
            <a:extLst>
              <a:ext uri="{FF2B5EF4-FFF2-40B4-BE49-F238E27FC236}">
                <a16:creationId xmlns:a16="http://schemas.microsoft.com/office/drawing/2014/main" id="{DE83E85C-23C4-9D49-A616-F1EFF90A3B20}"/>
              </a:ext>
            </a:extLst>
          </p:cNvPr>
          <p:cNvSpPr>
            <a:spLocks noGrp="1"/>
          </p:cNvSpPr>
          <p:nvPr>
            <p:ph type="subTitle" idx="1" hasCustomPrompt="1"/>
          </p:nvPr>
        </p:nvSpPr>
        <p:spPr>
          <a:xfrm>
            <a:off x="0" y="4989407"/>
            <a:ext cx="12192000" cy="990983"/>
          </a:xfrm>
          <a:prstGeom prst="rect">
            <a:avLst/>
          </a:prstGeom>
        </p:spPr>
        <p:txBody>
          <a:bodyPr/>
          <a:lstStyle>
            <a:lvl1pPr marL="0" indent="0" algn="ctr">
              <a:buNone/>
              <a:defRPr sz="20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SUBTITLE/TAGLINE</a:t>
            </a:r>
          </a:p>
        </p:txBody>
      </p:sp>
    </p:spTree>
    <p:extLst>
      <p:ext uri="{BB962C8B-B14F-4D97-AF65-F5344CB8AC3E}">
        <p14:creationId xmlns:p14="http://schemas.microsoft.com/office/powerpoint/2010/main" val="2255427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B368A2-AC66-FE4A-8EC8-E3E30573AE17}"/>
              </a:ext>
            </a:extLst>
          </p:cNvPr>
          <p:cNvSpPr>
            <a:spLocks noGrp="1"/>
          </p:cNvSpPr>
          <p:nvPr>
            <p:ph type="ctrTitle" hasCustomPrompt="1"/>
          </p:nvPr>
        </p:nvSpPr>
        <p:spPr>
          <a:xfrm>
            <a:off x="1524000" y="775522"/>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4A72228A-5E29-C145-80EF-434C7B772C9B}"/>
              </a:ext>
            </a:extLst>
          </p:cNvPr>
          <p:cNvSpPr>
            <a:spLocks noGrp="1"/>
          </p:cNvSpPr>
          <p:nvPr>
            <p:ph type="subTitle" idx="1" hasCustomPrompt="1"/>
          </p:nvPr>
        </p:nvSpPr>
        <p:spPr>
          <a:xfrm>
            <a:off x="1524000" y="1870843"/>
            <a:ext cx="9144000" cy="4267199"/>
          </a:xfrm>
          <a:prstGeom prst="rect">
            <a:avLst/>
          </a:prstGeom>
        </p:spPr>
        <p:txBody>
          <a:bodyPr/>
          <a:lstStyle>
            <a:lvl1pPr marL="0" indent="0" algn="l">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B9E35023-709E-1C4A-8278-01DEE8054983}"/>
              </a:ext>
            </a:extLst>
          </p:cNvPr>
          <p:cNvSpPr>
            <a:spLocks noGrp="1"/>
          </p:cNvSpPr>
          <p:nvPr>
            <p:ph type="dt" sz="half" idx="10"/>
          </p:nvPr>
        </p:nvSpPr>
        <p:spPr>
          <a:xfrm>
            <a:off x="11014841" y="6474376"/>
            <a:ext cx="974835" cy="247103"/>
          </a:xfrm>
          <a:prstGeom prst="rect">
            <a:avLst/>
          </a:prstGeom>
        </p:spPr>
        <p:txBody>
          <a:bodyPr/>
          <a:lstStyle>
            <a:lvl1pPr algn="r">
              <a:defRPr sz="1200">
                <a:solidFill>
                  <a:srgbClr val="00274C"/>
                </a:solidFill>
              </a:defRPr>
            </a:lvl1pPr>
          </a:lstStyle>
          <a:p>
            <a:fld id="{C1E98028-C120-C94E-94C2-6A0D2C6AE1BF}" type="datetimeFigureOut">
              <a:rPr lang="en-US" smtClean="0"/>
              <a:pPr/>
              <a:t>2/10/2021</a:t>
            </a:fld>
            <a:endParaRPr lang="en-US" dirty="0"/>
          </a:p>
        </p:txBody>
      </p:sp>
      <p:sp>
        <p:nvSpPr>
          <p:cNvPr id="10" name="Footer Placeholder 4">
            <a:extLst>
              <a:ext uri="{FF2B5EF4-FFF2-40B4-BE49-F238E27FC236}">
                <a16:creationId xmlns:a16="http://schemas.microsoft.com/office/drawing/2014/main" id="{30177154-BAF0-BD41-9F12-EA6B5F88BE82}"/>
              </a:ext>
            </a:extLst>
          </p:cNvPr>
          <p:cNvSpPr>
            <a:spLocks noGrp="1"/>
          </p:cNvSpPr>
          <p:nvPr>
            <p:ph type="ftr" sz="quarter" idx="11"/>
          </p:nvPr>
        </p:nvSpPr>
        <p:spPr>
          <a:xfrm>
            <a:off x="1524000" y="6474376"/>
            <a:ext cx="9144000" cy="247103"/>
          </a:xfrm>
          <a:prstGeom prst="rect">
            <a:avLst/>
          </a:prstGeom>
        </p:spPr>
        <p:txBody>
          <a:bodyPr/>
          <a:lstStyle>
            <a:lvl1pPr>
              <a:defRPr sz="1200"/>
            </a:lvl1pPr>
          </a:lstStyle>
          <a:p>
            <a:endParaRPr lang="en-US" dirty="0"/>
          </a:p>
        </p:txBody>
      </p:sp>
      <p:sp>
        <p:nvSpPr>
          <p:cNvPr id="11" name="Slide Number Placeholder 5">
            <a:extLst>
              <a:ext uri="{FF2B5EF4-FFF2-40B4-BE49-F238E27FC236}">
                <a16:creationId xmlns:a16="http://schemas.microsoft.com/office/drawing/2014/main" id="{D350143E-FE8D-7C42-8AED-C584C1C2158A}"/>
              </a:ext>
            </a:extLst>
          </p:cNvPr>
          <p:cNvSpPr>
            <a:spLocks noGrp="1"/>
          </p:cNvSpPr>
          <p:nvPr>
            <p:ph type="sldNum" sz="quarter" idx="12"/>
          </p:nvPr>
        </p:nvSpPr>
        <p:spPr>
          <a:xfrm>
            <a:off x="388884" y="6474376"/>
            <a:ext cx="1135117" cy="247103"/>
          </a:xfrm>
          <a:prstGeom prst="rect">
            <a:avLst/>
          </a:prstGeom>
        </p:spPr>
        <p:txBody>
          <a:bodyPr/>
          <a:lstStyle>
            <a:lvl1pPr algn="l">
              <a:defRPr sz="1200">
                <a:solidFill>
                  <a:srgbClr val="00274C"/>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4044844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Content Slid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B570-A22B-364A-BC03-3BB3B78D6443}"/>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3" name="Subtitle 2">
            <a:extLst>
              <a:ext uri="{FF2B5EF4-FFF2-40B4-BE49-F238E27FC236}">
                <a16:creationId xmlns:a16="http://schemas.microsoft.com/office/drawing/2014/main" id="{34154EEC-7753-244F-8D3C-769C76331F4C}"/>
              </a:ext>
            </a:extLst>
          </p:cNvPr>
          <p:cNvSpPr>
            <a:spLocks noGrp="1"/>
          </p:cNvSpPr>
          <p:nvPr>
            <p:ph type="subTitle" idx="1" hasCustomPrompt="1"/>
          </p:nvPr>
        </p:nvSpPr>
        <p:spPr>
          <a:xfrm>
            <a:off x="1524000" y="1542010"/>
            <a:ext cx="9144000" cy="4596031"/>
          </a:xfrm>
          <a:prstGeom prst="rect">
            <a:avLst/>
          </a:prstGeom>
        </p:spPr>
        <p:txBody>
          <a:bodyPr/>
          <a:lstStyle>
            <a:lvl1pPr marL="0" indent="0" algn="l">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Content</a:t>
            </a:r>
          </a:p>
        </p:txBody>
      </p:sp>
      <p:sp>
        <p:nvSpPr>
          <p:cNvPr id="4" name="Date Placeholder 3">
            <a:extLst>
              <a:ext uri="{FF2B5EF4-FFF2-40B4-BE49-F238E27FC236}">
                <a16:creationId xmlns:a16="http://schemas.microsoft.com/office/drawing/2014/main" id="{16091996-96B2-6641-9C3A-19B599FBC519}"/>
              </a:ext>
            </a:extLst>
          </p:cNvPr>
          <p:cNvSpPr>
            <a:spLocks noGrp="1"/>
          </p:cNvSpPr>
          <p:nvPr>
            <p:ph type="dt" sz="half" idx="10"/>
          </p:nvPr>
        </p:nvSpPr>
        <p:spPr>
          <a:xfrm>
            <a:off x="11014841" y="6474376"/>
            <a:ext cx="974835" cy="247103"/>
          </a:xfrm>
          <a:prstGeom prst="rect">
            <a:avLst/>
          </a:prstGeom>
        </p:spPr>
        <p:txBody>
          <a:bodyPr/>
          <a:lstStyle>
            <a:lvl1pPr algn="r">
              <a:defRPr sz="1200">
                <a:solidFill>
                  <a:srgbClr val="00274C"/>
                </a:solidFill>
              </a:defRPr>
            </a:lvl1pPr>
          </a:lstStyle>
          <a:p>
            <a:fld id="{C1E98028-C120-C94E-94C2-6A0D2C6AE1BF}" type="datetimeFigureOut">
              <a:rPr lang="en-US" smtClean="0"/>
              <a:pPr/>
              <a:t>2/10/2021</a:t>
            </a:fld>
            <a:endParaRPr lang="en-US" dirty="0"/>
          </a:p>
        </p:txBody>
      </p:sp>
      <p:sp>
        <p:nvSpPr>
          <p:cNvPr id="5" name="Footer Placeholder 4">
            <a:extLst>
              <a:ext uri="{FF2B5EF4-FFF2-40B4-BE49-F238E27FC236}">
                <a16:creationId xmlns:a16="http://schemas.microsoft.com/office/drawing/2014/main" id="{281DD7E6-BDAB-834D-90A8-C8840717F657}"/>
              </a:ext>
            </a:extLst>
          </p:cNvPr>
          <p:cNvSpPr>
            <a:spLocks noGrp="1"/>
          </p:cNvSpPr>
          <p:nvPr>
            <p:ph type="ftr" sz="quarter" idx="11"/>
          </p:nvPr>
        </p:nvSpPr>
        <p:spPr>
          <a:xfrm>
            <a:off x="1524000" y="6474376"/>
            <a:ext cx="9144000" cy="247103"/>
          </a:xfrm>
          <a:prstGeom prst="rect">
            <a:avLst/>
          </a:prstGeom>
        </p:spPr>
        <p:txBody>
          <a:bodyPr/>
          <a:lstStyle>
            <a:lvl1pPr>
              <a:defRPr sz="1200"/>
            </a:lvl1pPr>
          </a:lstStyle>
          <a:p>
            <a:endParaRPr lang="en-US" dirty="0"/>
          </a:p>
        </p:txBody>
      </p:sp>
      <p:sp>
        <p:nvSpPr>
          <p:cNvPr id="6" name="Slide Number Placeholder 5">
            <a:extLst>
              <a:ext uri="{FF2B5EF4-FFF2-40B4-BE49-F238E27FC236}">
                <a16:creationId xmlns:a16="http://schemas.microsoft.com/office/drawing/2014/main" id="{13F24FE1-7233-704B-B440-C106C8BD4320}"/>
              </a:ext>
            </a:extLst>
          </p:cNvPr>
          <p:cNvSpPr>
            <a:spLocks noGrp="1"/>
          </p:cNvSpPr>
          <p:nvPr>
            <p:ph type="sldNum" sz="quarter" idx="12"/>
          </p:nvPr>
        </p:nvSpPr>
        <p:spPr>
          <a:xfrm>
            <a:off x="0" y="6474376"/>
            <a:ext cx="1135117" cy="247103"/>
          </a:xfrm>
          <a:prstGeom prst="rect">
            <a:avLst/>
          </a:prstGeom>
        </p:spPr>
        <p:txBody>
          <a:bodyPr/>
          <a:lstStyle>
            <a:lvl1pPr algn="ctr">
              <a:defRPr sz="1200">
                <a:solidFill>
                  <a:schemeClr val="bg1"/>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1062479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6">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06319C-FB51-7D4F-9010-D3E341FD93E5}"/>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BEB4F3FB-316E-BF42-B96D-CD437FB415AD}"/>
              </a:ext>
            </a:extLst>
          </p:cNvPr>
          <p:cNvSpPr>
            <a:spLocks noGrp="1"/>
          </p:cNvSpPr>
          <p:nvPr>
            <p:ph type="subTitle" idx="1" hasCustomPrompt="1"/>
          </p:nvPr>
        </p:nvSpPr>
        <p:spPr>
          <a:xfrm>
            <a:off x="1524000" y="1542010"/>
            <a:ext cx="9144000" cy="4596031"/>
          </a:xfrm>
          <a:prstGeom prst="rect">
            <a:avLst/>
          </a:prstGeom>
        </p:spPr>
        <p:txBody>
          <a:bodyPr/>
          <a:lstStyle>
            <a:lvl1pPr marL="0" indent="0" algn="l">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3C2B277D-F96E-B345-902E-21599F3EEC52}"/>
              </a:ext>
            </a:extLst>
          </p:cNvPr>
          <p:cNvSpPr>
            <a:spLocks noGrp="1"/>
          </p:cNvSpPr>
          <p:nvPr>
            <p:ph type="dt" sz="half" idx="10"/>
          </p:nvPr>
        </p:nvSpPr>
        <p:spPr>
          <a:xfrm>
            <a:off x="9693165" y="6474376"/>
            <a:ext cx="974835" cy="247103"/>
          </a:xfrm>
          <a:prstGeom prst="rect">
            <a:avLst/>
          </a:prstGeom>
        </p:spPr>
        <p:txBody>
          <a:bodyPr/>
          <a:lstStyle>
            <a:lvl1pPr algn="r">
              <a:defRPr sz="1200">
                <a:solidFill>
                  <a:srgbClr val="00274C"/>
                </a:solidFill>
              </a:defRPr>
            </a:lvl1pPr>
          </a:lstStyle>
          <a:p>
            <a:fld id="{C1E98028-C120-C94E-94C2-6A0D2C6AE1BF}" type="datetimeFigureOut">
              <a:rPr lang="en-US" smtClean="0"/>
              <a:pPr/>
              <a:t>2/10/2021</a:t>
            </a:fld>
            <a:endParaRPr lang="en-US" dirty="0"/>
          </a:p>
        </p:txBody>
      </p:sp>
      <p:sp>
        <p:nvSpPr>
          <p:cNvPr id="10" name="Footer Placeholder 4">
            <a:extLst>
              <a:ext uri="{FF2B5EF4-FFF2-40B4-BE49-F238E27FC236}">
                <a16:creationId xmlns:a16="http://schemas.microsoft.com/office/drawing/2014/main" id="{E2F86664-394E-F64E-B476-E1615CC0DCA5}"/>
              </a:ext>
            </a:extLst>
          </p:cNvPr>
          <p:cNvSpPr>
            <a:spLocks noGrp="1"/>
          </p:cNvSpPr>
          <p:nvPr>
            <p:ph type="ftr" sz="quarter" idx="11"/>
          </p:nvPr>
        </p:nvSpPr>
        <p:spPr>
          <a:xfrm>
            <a:off x="1524002" y="6474376"/>
            <a:ext cx="7819697" cy="247103"/>
          </a:xfrm>
          <a:prstGeom prst="rect">
            <a:avLst/>
          </a:prstGeom>
        </p:spPr>
        <p:txBody>
          <a:bodyPr/>
          <a:lstStyle>
            <a:lvl1pPr>
              <a:defRPr sz="1200"/>
            </a:lvl1pPr>
          </a:lstStyle>
          <a:p>
            <a:endParaRPr lang="en-US" dirty="0"/>
          </a:p>
        </p:txBody>
      </p:sp>
      <p:sp>
        <p:nvSpPr>
          <p:cNvPr id="11" name="Slide Number Placeholder 5">
            <a:extLst>
              <a:ext uri="{FF2B5EF4-FFF2-40B4-BE49-F238E27FC236}">
                <a16:creationId xmlns:a16="http://schemas.microsoft.com/office/drawing/2014/main" id="{D9409317-4804-114E-BBC9-749ADE2AF62C}"/>
              </a:ext>
            </a:extLst>
          </p:cNvPr>
          <p:cNvSpPr>
            <a:spLocks noGrp="1"/>
          </p:cNvSpPr>
          <p:nvPr>
            <p:ph type="sldNum" sz="quarter" idx="12"/>
          </p:nvPr>
        </p:nvSpPr>
        <p:spPr>
          <a:xfrm>
            <a:off x="10668000" y="6474376"/>
            <a:ext cx="1135117" cy="247103"/>
          </a:xfrm>
          <a:prstGeom prst="rect">
            <a:avLst/>
          </a:prstGeom>
        </p:spPr>
        <p:txBody>
          <a:bodyPr/>
          <a:lstStyle>
            <a:lvl1pPr algn="r">
              <a:defRPr sz="1200">
                <a:solidFill>
                  <a:srgbClr val="00274C"/>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3500874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8AC0B3B-0651-0941-A1FA-9888F8C21B9C}"/>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rgbClr val="002060"/>
                </a:solidFill>
              </a:defRPr>
            </a:lvl1pPr>
          </a:lstStyle>
          <a:p>
            <a:r>
              <a:rPr lang="en-US" dirty="0"/>
              <a:t>Title Slide 3</a:t>
            </a:r>
          </a:p>
        </p:txBody>
      </p:sp>
      <p:sp>
        <p:nvSpPr>
          <p:cNvPr id="8" name="Subtitle 2">
            <a:extLst>
              <a:ext uri="{FF2B5EF4-FFF2-40B4-BE49-F238E27FC236}">
                <a16:creationId xmlns:a16="http://schemas.microsoft.com/office/drawing/2014/main" id="{49C69A87-9049-B547-A73E-B8B4DF77F59C}"/>
              </a:ext>
            </a:extLst>
          </p:cNvPr>
          <p:cNvSpPr>
            <a:spLocks noGrp="1"/>
          </p:cNvSpPr>
          <p:nvPr>
            <p:ph type="subTitle" idx="1" hasCustomPrompt="1"/>
          </p:nvPr>
        </p:nvSpPr>
        <p:spPr>
          <a:xfrm>
            <a:off x="0" y="4989407"/>
            <a:ext cx="12192000" cy="990983"/>
          </a:xfrm>
          <a:prstGeom prst="rect">
            <a:avLst/>
          </a:prstGeom>
        </p:spPr>
        <p:txBody>
          <a:bodyPr/>
          <a:lstStyle>
            <a:lvl1pPr marL="0" indent="0" algn="ctr">
              <a:buNone/>
              <a:defRPr sz="20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SUBTITLE/TAGLINE</a:t>
            </a:r>
          </a:p>
        </p:txBody>
      </p:sp>
    </p:spTree>
    <p:extLst>
      <p:ext uri="{BB962C8B-B14F-4D97-AF65-F5344CB8AC3E}">
        <p14:creationId xmlns:p14="http://schemas.microsoft.com/office/powerpoint/2010/main" val="2559752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7920D87-571D-CC4B-B389-D3610F6FE156}"/>
              </a:ext>
            </a:extLst>
          </p:cNvPr>
          <p:cNvSpPr>
            <a:spLocks noGrp="1"/>
          </p:cNvSpPr>
          <p:nvPr>
            <p:ph type="title" hasCustomPrompt="1"/>
          </p:nvPr>
        </p:nvSpPr>
        <p:spPr>
          <a:xfrm>
            <a:off x="3" y="2665522"/>
            <a:ext cx="12191999" cy="1736944"/>
          </a:xfrm>
          <a:prstGeom prst="rect">
            <a:avLst/>
          </a:prstGeom>
        </p:spPr>
        <p:txBody>
          <a:bodyPr anchor="b"/>
          <a:lstStyle>
            <a:lvl1pPr algn="ctr">
              <a:defRPr sz="4800" b="1">
                <a:solidFill>
                  <a:srgbClr val="00274C"/>
                </a:solidFill>
              </a:defRPr>
            </a:lvl1pPr>
          </a:lstStyle>
          <a:p>
            <a:r>
              <a:rPr lang="en-US" dirty="0"/>
              <a:t>Title Slide 4</a:t>
            </a:r>
          </a:p>
        </p:txBody>
      </p:sp>
      <p:sp>
        <p:nvSpPr>
          <p:cNvPr id="11" name="Subtitle 2">
            <a:extLst>
              <a:ext uri="{FF2B5EF4-FFF2-40B4-BE49-F238E27FC236}">
                <a16:creationId xmlns:a16="http://schemas.microsoft.com/office/drawing/2014/main" id="{4A97885D-6546-714E-B343-8B08B239D24B}"/>
              </a:ext>
            </a:extLst>
          </p:cNvPr>
          <p:cNvSpPr>
            <a:spLocks noGrp="1"/>
          </p:cNvSpPr>
          <p:nvPr>
            <p:ph type="subTitle" idx="1" hasCustomPrompt="1"/>
          </p:nvPr>
        </p:nvSpPr>
        <p:spPr>
          <a:xfrm>
            <a:off x="0" y="4989407"/>
            <a:ext cx="12192000" cy="990983"/>
          </a:xfrm>
          <a:prstGeom prst="rect">
            <a:avLst/>
          </a:prstGeom>
        </p:spPr>
        <p:txBody>
          <a:bodyPr/>
          <a:lstStyle>
            <a:lvl1pPr marL="0" indent="0" algn="ctr">
              <a:buNone/>
              <a:defRPr sz="20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SUBTITLE/TAGLINE</a:t>
            </a:r>
          </a:p>
        </p:txBody>
      </p:sp>
    </p:spTree>
    <p:extLst>
      <p:ext uri="{BB962C8B-B14F-4D97-AF65-F5344CB8AC3E}">
        <p14:creationId xmlns:p14="http://schemas.microsoft.com/office/powerpoint/2010/main" val="2516807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6B6FD4-9028-7F40-BB72-29574A6E6981}"/>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rgbClr val="002060"/>
                </a:solidFill>
              </a:defRPr>
            </a:lvl1pPr>
          </a:lstStyle>
          <a:p>
            <a:r>
              <a:rPr lang="en-US" dirty="0"/>
              <a:t>Title Slide 5</a:t>
            </a:r>
          </a:p>
        </p:txBody>
      </p:sp>
      <p:sp>
        <p:nvSpPr>
          <p:cNvPr id="8" name="Subtitle 2">
            <a:extLst>
              <a:ext uri="{FF2B5EF4-FFF2-40B4-BE49-F238E27FC236}">
                <a16:creationId xmlns:a16="http://schemas.microsoft.com/office/drawing/2014/main" id="{368E8998-340B-5044-BF2F-35289E5DDA39}"/>
              </a:ext>
            </a:extLst>
          </p:cNvPr>
          <p:cNvSpPr>
            <a:spLocks noGrp="1"/>
          </p:cNvSpPr>
          <p:nvPr>
            <p:ph type="subTitle" idx="1" hasCustomPrompt="1"/>
          </p:nvPr>
        </p:nvSpPr>
        <p:spPr>
          <a:xfrm>
            <a:off x="0" y="4989407"/>
            <a:ext cx="12192000" cy="990983"/>
          </a:xfrm>
          <a:prstGeom prst="rect">
            <a:avLst/>
          </a:prstGeom>
        </p:spPr>
        <p:txBody>
          <a:bodyPr/>
          <a:lstStyle>
            <a:lvl1pPr marL="0" indent="0" algn="ctr">
              <a:buNone/>
              <a:defRPr sz="2000">
                <a:solidFill>
                  <a:srgbClr val="00274C"/>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SUBTITLE/TAGLINE</a:t>
            </a:r>
          </a:p>
        </p:txBody>
      </p:sp>
    </p:spTree>
    <p:extLst>
      <p:ext uri="{BB962C8B-B14F-4D97-AF65-F5344CB8AC3E}">
        <p14:creationId xmlns:p14="http://schemas.microsoft.com/office/powerpoint/2010/main" val="490143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6B6FD4-9028-7F40-BB72-29574A6E6981}"/>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rgbClr val="002060"/>
                </a:solidFill>
              </a:defRPr>
            </a:lvl1pPr>
          </a:lstStyle>
          <a:p>
            <a:r>
              <a:rPr lang="en-US" dirty="0"/>
              <a:t>Title Slide 5</a:t>
            </a:r>
          </a:p>
        </p:txBody>
      </p:sp>
      <p:sp>
        <p:nvSpPr>
          <p:cNvPr id="8" name="Subtitle 2">
            <a:extLst>
              <a:ext uri="{FF2B5EF4-FFF2-40B4-BE49-F238E27FC236}">
                <a16:creationId xmlns:a16="http://schemas.microsoft.com/office/drawing/2014/main" id="{368E8998-340B-5044-BF2F-35289E5DDA39}"/>
              </a:ext>
            </a:extLst>
          </p:cNvPr>
          <p:cNvSpPr>
            <a:spLocks noGrp="1"/>
          </p:cNvSpPr>
          <p:nvPr>
            <p:ph type="subTitle" idx="1" hasCustomPrompt="1"/>
          </p:nvPr>
        </p:nvSpPr>
        <p:spPr>
          <a:xfrm>
            <a:off x="0" y="4989407"/>
            <a:ext cx="12192000" cy="990983"/>
          </a:xfrm>
          <a:prstGeom prst="rect">
            <a:avLst/>
          </a:prstGeom>
        </p:spPr>
        <p:txBody>
          <a:bodyPr/>
          <a:lstStyle>
            <a:lvl1pPr marL="0" indent="0" algn="ctr">
              <a:buNone/>
              <a:defRPr sz="2000">
                <a:solidFill>
                  <a:srgbClr val="00274C"/>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SUBTITLE/TAGLINE</a:t>
            </a:r>
          </a:p>
        </p:txBody>
      </p:sp>
    </p:spTree>
    <p:extLst>
      <p:ext uri="{BB962C8B-B14F-4D97-AF65-F5344CB8AC3E}">
        <p14:creationId xmlns:p14="http://schemas.microsoft.com/office/powerpoint/2010/main" val="244626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9032E25-2363-5343-A306-954E3827CE32}"/>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4573A1B3-25CF-C244-9A9F-F0AD140606FC}"/>
              </a:ext>
            </a:extLst>
          </p:cNvPr>
          <p:cNvSpPr>
            <a:spLocks noGrp="1"/>
          </p:cNvSpPr>
          <p:nvPr>
            <p:ph type="subTitle" idx="1" hasCustomPrompt="1"/>
          </p:nvPr>
        </p:nvSpPr>
        <p:spPr>
          <a:xfrm>
            <a:off x="1524000" y="1542010"/>
            <a:ext cx="9144000" cy="4596031"/>
          </a:xfrm>
          <a:prstGeom prst="rect">
            <a:avLst/>
          </a:prstGeom>
        </p:spPr>
        <p:txBody>
          <a:bodyPr/>
          <a:lstStyle>
            <a:lvl1pPr marL="0" indent="0" algn="l">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Content</a:t>
            </a:r>
          </a:p>
        </p:txBody>
      </p:sp>
    </p:spTree>
    <p:extLst>
      <p:ext uri="{BB962C8B-B14F-4D97-AF65-F5344CB8AC3E}">
        <p14:creationId xmlns:p14="http://schemas.microsoft.com/office/powerpoint/2010/main" val="413515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 Slide 1">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9032E25-2363-5343-A306-954E3827CE32}"/>
              </a:ext>
            </a:extLst>
          </p:cNvPr>
          <p:cNvSpPr>
            <a:spLocks noGrp="1"/>
          </p:cNvSpPr>
          <p:nvPr>
            <p:ph type="ctrTitle" hasCustomPrompt="1"/>
          </p:nvPr>
        </p:nvSpPr>
        <p:spPr>
          <a:xfrm>
            <a:off x="480291" y="359234"/>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4573A1B3-25CF-C244-9A9F-F0AD140606FC}"/>
              </a:ext>
            </a:extLst>
          </p:cNvPr>
          <p:cNvSpPr>
            <a:spLocks noGrp="1"/>
          </p:cNvSpPr>
          <p:nvPr>
            <p:ph type="subTitle" idx="1" hasCustomPrompt="1"/>
          </p:nvPr>
        </p:nvSpPr>
        <p:spPr>
          <a:xfrm>
            <a:off x="480291" y="1596965"/>
            <a:ext cx="9144000" cy="4596031"/>
          </a:xfrm>
          <a:prstGeom prst="rect">
            <a:avLst/>
          </a:prstGeom>
        </p:spPr>
        <p:txBody>
          <a:bodyPr/>
          <a:lstStyle>
            <a:lvl1pPr marL="0" indent="0" algn="l">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Content</a:t>
            </a:r>
          </a:p>
        </p:txBody>
      </p:sp>
    </p:spTree>
    <p:extLst>
      <p:ext uri="{BB962C8B-B14F-4D97-AF65-F5344CB8AC3E}">
        <p14:creationId xmlns:p14="http://schemas.microsoft.com/office/powerpoint/2010/main" val="3376292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11FECBE-7F2E-A244-8F06-AF3BB9BB3651}"/>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04E4369A-837A-B34E-AB83-109EFB99D883}"/>
              </a:ext>
            </a:extLst>
          </p:cNvPr>
          <p:cNvSpPr>
            <a:spLocks noGrp="1"/>
          </p:cNvSpPr>
          <p:nvPr>
            <p:ph type="subTitle" idx="1" hasCustomPrompt="1"/>
          </p:nvPr>
        </p:nvSpPr>
        <p:spPr>
          <a:xfrm>
            <a:off x="1524000" y="1542010"/>
            <a:ext cx="9144000" cy="4596031"/>
          </a:xfrm>
          <a:prstGeom prst="rect">
            <a:avLst/>
          </a:prstGeom>
        </p:spPr>
        <p:txBody>
          <a:bodyPr/>
          <a:lstStyle>
            <a:lvl1pPr marL="0" indent="0" algn="l">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1C186C50-8FFD-7347-8887-535491AC5AD0}"/>
              </a:ext>
            </a:extLst>
          </p:cNvPr>
          <p:cNvSpPr>
            <a:spLocks noGrp="1"/>
          </p:cNvSpPr>
          <p:nvPr>
            <p:ph type="dt" sz="half" idx="10"/>
          </p:nvPr>
        </p:nvSpPr>
        <p:spPr>
          <a:xfrm>
            <a:off x="9693165" y="6474376"/>
            <a:ext cx="974835" cy="247103"/>
          </a:xfrm>
          <a:prstGeom prst="rect">
            <a:avLst/>
          </a:prstGeom>
        </p:spPr>
        <p:txBody>
          <a:bodyPr/>
          <a:lstStyle>
            <a:lvl1pPr algn="r">
              <a:defRPr sz="1200">
                <a:solidFill>
                  <a:schemeClr val="bg1"/>
                </a:solidFill>
              </a:defRPr>
            </a:lvl1pPr>
          </a:lstStyle>
          <a:p>
            <a:fld id="{C1E98028-C120-C94E-94C2-6A0D2C6AE1BF}" type="datetimeFigureOut">
              <a:rPr lang="en-US" smtClean="0"/>
              <a:pPr/>
              <a:t>2/10/2021</a:t>
            </a:fld>
            <a:endParaRPr lang="en-US" dirty="0"/>
          </a:p>
        </p:txBody>
      </p:sp>
      <p:sp>
        <p:nvSpPr>
          <p:cNvPr id="10" name="Footer Placeholder 4">
            <a:extLst>
              <a:ext uri="{FF2B5EF4-FFF2-40B4-BE49-F238E27FC236}">
                <a16:creationId xmlns:a16="http://schemas.microsoft.com/office/drawing/2014/main" id="{FE9C16E7-4A5A-4B4E-BA20-0C42548368CF}"/>
              </a:ext>
            </a:extLst>
          </p:cNvPr>
          <p:cNvSpPr>
            <a:spLocks noGrp="1"/>
          </p:cNvSpPr>
          <p:nvPr>
            <p:ph type="ftr" sz="quarter" idx="11"/>
          </p:nvPr>
        </p:nvSpPr>
        <p:spPr>
          <a:xfrm>
            <a:off x="1524002" y="6474376"/>
            <a:ext cx="7819697" cy="247103"/>
          </a:xfrm>
          <a:prstGeom prst="rect">
            <a:avLst/>
          </a:prstGeom>
        </p:spPr>
        <p:txBody>
          <a:bodyPr/>
          <a:lstStyle>
            <a:lvl1pPr>
              <a:defRPr sz="1200">
                <a:solidFill>
                  <a:schemeClr val="bg1"/>
                </a:solidFill>
              </a:defRPr>
            </a:lvl1pPr>
          </a:lstStyle>
          <a:p>
            <a:endParaRPr lang="en-US" dirty="0"/>
          </a:p>
        </p:txBody>
      </p:sp>
      <p:sp>
        <p:nvSpPr>
          <p:cNvPr id="11" name="Slide Number Placeholder 5">
            <a:extLst>
              <a:ext uri="{FF2B5EF4-FFF2-40B4-BE49-F238E27FC236}">
                <a16:creationId xmlns:a16="http://schemas.microsoft.com/office/drawing/2014/main" id="{4677279D-D2B1-9448-9829-8902CDD5D7BE}"/>
              </a:ext>
            </a:extLst>
          </p:cNvPr>
          <p:cNvSpPr>
            <a:spLocks noGrp="1"/>
          </p:cNvSpPr>
          <p:nvPr>
            <p:ph type="sldNum" sz="quarter" idx="12"/>
          </p:nvPr>
        </p:nvSpPr>
        <p:spPr>
          <a:xfrm>
            <a:off x="10668000" y="6474376"/>
            <a:ext cx="1135117" cy="247103"/>
          </a:xfrm>
          <a:prstGeom prst="rect">
            <a:avLst/>
          </a:prstGeom>
        </p:spPr>
        <p:txBody>
          <a:bodyPr/>
          <a:lstStyle>
            <a:lvl1pPr algn="r">
              <a:defRPr sz="1200">
                <a:solidFill>
                  <a:schemeClr val="bg1"/>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941698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8D98944-5FB2-7641-BA8C-3BC8B879FB43}"/>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DA2AF28D-B86D-764D-8A6F-60792F83E6E0}"/>
              </a:ext>
            </a:extLst>
          </p:cNvPr>
          <p:cNvSpPr>
            <a:spLocks noGrp="1"/>
          </p:cNvSpPr>
          <p:nvPr>
            <p:ph type="subTitle" idx="1" hasCustomPrompt="1"/>
          </p:nvPr>
        </p:nvSpPr>
        <p:spPr>
          <a:xfrm>
            <a:off x="1524000" y="1542010"/>
            <a:ext cx="9144000" cy="4596031"/>
          </a:xfrm>
          <a:prstGeom prst="rect">
            <a:avLst/>
          </a:prstGeom>
        </p:spPr>
        <p:txBody>
          <a:bodyPr/>
          <a:lstStyle>
            <a:lvl1pPr marL="0" indent="0" algn="l">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823C805C-5779-B140-967F-711AD0F2355B}"/>
              </a:ext>
            </a:extLst>
          </p:cNvPr>
          <p:cNvSpPr>
            <a:spLocks noGrp="1"/>
          </p:cNvSpPr>
          <p:nvPr>
            <p:ph type="dt" sz="half" idx="10"/>
          </p:nvPr>
        </p:nvSpPr>
        <p:spPr>
          <a:xfrm>
            <a:off x="9693165" y="6474376"/>
            <a:ext cx="974835" cy="247103"/>
          </a:xfrm>
          <a:prstGeom prst="rect">
            <a:avLst/>
          </a:prstGeom>
        </p:spPr>
        <p:txBody>
          <a:bodyPr/>
          <a:lstStyle>
            <a:lvl1pPr algn="r">
              <a:defRPr sz="1200">
                <a:solidFill>
                  <a:schemeClr val="bg1"/>
                </a:solidFill>
              </a:defRPr>
            </a:lvl1pPr>
          </a:lstStyle>
          <a:p>
            <a:fld id="{C1E98028-C120-C94E-94C2-6A0D2C6AE1BF}" type="datetimeFigureOut">
              <a:rPr lang="en-US" smtClean="0"/>
              <a:pPr/>
              <a:t>2/10/2021</a:t>
            </a:fld>
            <a:endParaRPr lang="en-US" dirty="0"/>
          </a:p>
        </p:txBody>
      </p:sp>
      <p:sp>
        <p:nvSpPr>
          <p:cNvPr id="10" name="Footer Placeholder 4">
            <a:extLst>
              <a:ext uri="{FF2B5EF4-FFF2-40B4-BE49-F238E27FC236}">
                <a16:creationId xmlns:a16="http://schemas.microsoft.com/office/drawing/2014/main" id="{062160A3-3C78-164A-80CF-088B67773C91}"/>
              </a:ext>
            </a:extLst>
          </p:cNvPr>
          <p:cNvSpPr>
            <a:spLocks noGrp="1"/>
          </p:cNvSpPr>
          <p:nvPr>
            <p:ph type="ftr" sz="quarter" idx="11"/>
          </p:nvPr>
        </p:nvSpPr>
        <p:spPr>
          <a:xfrm>
            <a:off x="1524002" y="6474376"/>
            <a:ext cx="7819697" cy="247103"/>
          </a:xfrm>
          <a:prstGeom prst="rect">
            <a:avLst/>
          </a:prstGeom>
        </p:spPr>
        <p:txBody>
          <a:bodyPr/>
          <a:lstStyle>
            <a:lvl1pPr>
              <a:defRPr sz="1200">
                <a:solidFill>
                  <a:schemeClr val="bg1"/>
                </a:solidFill>
              </a:defRPr>
            </a:lvl1pPr>
          </a:lstStyle>
          <a:p>
            <a:endParaRPr lang="en-US" dirty="0"/>
          </a:p>
        </p:txBody>
      </p:sp>
      <p:sp>
        <p:nvSpPr>
          <p:cNvPr id="11" name="Slide Number Placeholder 5">
            <a:extLst>
              <a:ext uri="{FF2B5EF4-FFF2-40B4-BE49-F238E27FC236}">
                <a16:creationId xmlns:a16="http://schemas.microsoft.com/office/drawing/2014/main" id="{FF522088-8007-C54F-BAFD-E38F1BC5C8AE}"/>
              </a:ext>
            </a:extLst>
          </p:cNvPr>
          <p:cNvSpPr>
            <a:spLocks noGrp="1"/>
          </p:cNvSpPr>
          <p:nvPr>
            <p:ph type="sldNum" sz="quarter" idx="12"/>
          </p:nvPr>
        </p:nvSpPr>
        <p:spPr>
          <a:xfrm>
            <a:off x="10668000" y="6474376"/>
            <a:ext cx="1135117" cy="247103"/>
          </a:xfrm>
          <a:prstGeom prst="rect">
            <a:avLst/>
          </a:prstGeom>
        </p:spPr>
        <p:txBody>
          <a:bodyPr/>
          <a:lstStyle>
            <a:lvl1pPr algn="r">
              <a:defRPr sz="1200">
                <a:solidFill>
                  <a:schemeClr val="bg1"/>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12196628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theme" Target="../theme/theme10.xml"/><Relationship Id="rId1" Type="http://schemas.openxmlformats.org/officeDocument/2006/relationships/slideLayout" Target="../slideLayouts/slideLayout1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theme" Target="../theme/theme11.xml"/><Relationship Id="rId1" Type="http://schemas.openxmlformats.org/officeDocument/2006/relationships/slideLayout" Target="../slideLayouts/slideLayout1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4.jp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7.xml"/><Relationship Id="rId1" Type="http://schemas.openxmlformats.org/officeDocument/2006/relationships/slideLayout" Target="../slideLayouts/slideLayout8.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8.xml"/><Relationship Id="rId1" Type="http://schemas.openxmlformats.org/officeDocument/2006/relationships/slideLayout" Target="../slideLayouts/slideLayout9.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9.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755742-0700-034C-B4AE-306C657BF80C}"/>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C5076D48-578B-E44B-A42E-714FD8BD8955}"/>
              </a:ext>
            </a:extLst>
          </p:cNvPr>
          <p:cNvPicPr>
            <a:picLocks noChangeAspect="1"/>
          </p:cNvPicPr>
          <p:nvPr userDrawn="1"/>
        </p:nvPicPr>
        <p:blipFill>
          <a:blip r:embed="rId4"/>
          <a:stretch>
            <a:fillRect/>
          </a:stretch>
        </p:blipFill>
        <p:spPr>
          <a:xfrm>
            <a:off x="5130800" y="720890"/>
            <a:ext cx="1930400" cy="2057400"/>
          </a:xfrm>
          <a:prstGeom prst="rect">
            <a:avLst/>
          </a:prstGeom>
        </p:spPr>
      </p:pic>
    </p:spTree>
    <p:extLst>
      <p:ext uri="{BB962C8B-B14F-4D97-AF65-F5344CB8AC3E}">
        <p14:creationId xmlns:p14="http://schemas.microsoft.com/office/powerpoint/2010/main" val="4124864072"/>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7407B-BDEC-6E4B-A6EE-D9480A01E287}"/>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073153158"/>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7A5AFCB-4427-7648-906B-B22FE1ABE74A}"/>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74998787"/>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6AE793-216F-9043-A865-4A7387AA81B0}"/>
              </a:ext>
            </a:extLst>
          </p:cNvPr>
          <p:cNvPicPr>
            <a:picLocks noChangeAspect="1"/>
          </p:cNvPicPr>
          <p:nvPr userDrawn="1"/>
        </p:nvPicPr>
        <p:blipFill rotWithShape="1">
          <a:blip r:embed="rId3"/>
          <a:srcRect t="16860" b="47968"/>
          <a:stretch/>
        </p:blipFill>
        <p:spPr>
          <a:xfrm>
            <a:off x="0" y="4445876"/>
            <a:ext cx="12192000" cy="2412124"/>
          </a:xfrm>
          <a:prstGeom prst="rect">
            <a:avLst/>
          </a:prstGeom>
        </p:spPr>
      </p:pic>
      <p:pic>
        <p:nvPicPr>
          <p:cNvPr id="8" name="Picture 7">
            <a:extLst>
              <a:ext uri="{FF2B5EF4-FFF2-40B4-BE49-F238E27FC236}">
                <a16:creationId xmlns:a16="http://schemas.microsoft.com/office/drawing/2014/main" id="{98A1A8D0-A3C8-B248-8599-C115BE86BCE2}"/>
              </a:ext>
            </a:extLst>
          </p:cNvPr>
          <p:cNvPicPr>
            <a:picLocks noChangeAspect="1"/>
          </p:cNvPicPr>
          <p:nvPr userDrawn="1"/>
        </p:nvPicPr>
        <p:blipFill>
          <a:blip r:embed="rId4"/>
          <a:stretch>
            <a:fillRect/>
          </a:stretch>
        </p:blipFill>
        <p:spPr>
          <a:xfrm>
            <a:off x="5130800" y="720890"/>
            <a:ext cx="1930400" cy="2057400"/>
          </a:xfrm>
          <a:prstGeom prst="rect">
            <a:avLst/>
          </a:prstGeom>
        </p:spPr>
      </p:pic>
      <p:cxnSp>
        <p:nvCxnSpPr>
          <p:cNvPr id="10" name="Straight Connector 9">
            <a:extLst>
              <a:ext uri="{FF2B5EF4-FFF2-40B4-BE49-F238E27FC236}">
                <a16:creationId xmlns:a16="http://schemas.microsoft.com/office/drawing/2014/main" id="{0EC2826E-A3E5-7747-897A-4D24F311CB33}"/>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F62719F2-9F25-264A-A7EB-37BBAC79DE4E}"/>
              </a:ext>
            </a:extLst>
          </p:cNvPr>
          <p:cNvSpPr txBox="1">
            <a:spLocks/>
          </p:cNvSpPr>
          <p:nvPr userDrawn="1"/>
        </p:nvSpPr>
        <p:spPr>
          <a:xfrm>
            <a:off x="1524000" y="3005958"/>
            <a:ext cx="9144000" cy="1407894"/>
          </a:xfrm>
          <a:prstGeom prst="rect">
            <a:avLst/>
          </a:prstGeom>
        </p:spPr>
        <p:txBody>
          <a:bodyPr anchor="b"/>
          <a:lstStyle>
            <a:lvl1pPr algn="ctr"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sz="4800"/>
              <a:t>Title Slide 2</a:t>
            </a:r>
            <a:endParaRPr lang="en-US" sz="4800" dirty="0"/>
          </a:p>
        </p:txBody>
      </p:sp>
    </p:spTree>
    <p:extLst>
      <p:ext uri="{BB962C8B-B14F-4D97-AF65-F5344CB8AC3E}">
        <p14:creationId xmlns:p14="http://schemas.microsoft.com/office/powerpoint/2010/main" val="2337594799"/>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D28CFBB-05A1-0D4C-BAEF-C1396714FC35}"/>
              </a:ext>
            </a:extLst>
          </p:cNvPr>
          <p:cNvSpPr/>
          <p:nvPr userDrawn="1"/>
        </p:nvSpPr>
        <p:spPr>
          <a:xfrm>
            <a:off x="0" y="4445876"/>
            <a:ext cx="12192000" cy="2412124"/>
          </a:xfrm>
          <a:prstGeom prst="rect">
            <a:avLst/>
          </a:prstGeom>
          <a:solidFill>
            <a:srgbClr val="002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a:extLst>
              <a:ext uri="{FF2B5EF4-FFF2-40B4-BE49-F238E27FC236}">
                <a16:creationId xmlns:a16="http://schemas.microsoft.com/office/drawing/2014/main" id="{86B21C43-EF3E-6740-B05D-A42023846950}"/>
              </a:ext>
            </a:extLst>
          </p:cNvPr>
          <p:cNvPicPr>
            <a:picLocks noChangeAspect="1"/>
          </p:cNvPicPr>
          <p:nvPr userDrawn="1"/>
        </p:nvPicPr>
        <p:blipFill>
          <a:blip r:embed="rId3"/>
          <a:stretch>
            <a:fillRect/>
          </a:stretch>
        </p:blipFill>
        <p:spPr>
          <a:xfrm>
            <a:off x="5130800" y="720890"/>
            <a:ext cx="1930400" cy="2057400"/>
          </a:xfrm>
          <a:prstGeom prst="rect">
            <a:avLst/>
          </a:prstGeom>
        </p:spPr>
      </p:pic>
      <p:cxnSp>
        <p:nvCxnSpPr>
          <p:cNvPr id="11" name="Straight Connector 10">
            <a:extLst>
              <a:ext uri="{FF2B5EF4-FFF2-40B4-BE49-F238E27FC236}">
                <a16:creationId xmlns:a16="http://schemas.microsoft.com/office/drawing/2014/main" id="{6214D7EA-B9D7-E440-914A-16FF19E03683}"/>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644467"/>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64DC30-33F2-914A-85DA-D78716190C1E}"/>
              </a:ext>
            </a:extLst>
          </p:cNvPr>
          <p:cNvPicPr>
            <a:picLocks noChangeAspect="1"/>
          </p:cNvPicPr>
          <p:nvPr userDrawn="1"/>
        </p:nvPicPr>
        <p:blipFill>
          <a:blip r:embed="rId3"/>
          <a:stretch>
            <a:fillRect/>
          </a:stretch>
        </p:blipFill>
        <p:spPr>
          <a:xfrm>
            <a:off x="5130800" y="720890"/>
            <a:ext cx="1930400" cy="2057400"/>
          </a:xfrm>
          <a:prstGeom prst="rect">
            <a:avLst/>
          </a:prstGeom>
        </p:spPr>
      </p:pic>
      <p:cxnSp>
        <p:nvCxnSpPr>
          <p:cNvPr id="9" name="Straight Connector 8">
            <a:extLst>
              <a:ext uri="{FF2B5EF4-FFF2-40B4-BE49-F238E27FC236}">
                <a16:creationId xmlns:a16="http://schemas.microsoft.com/office/drawing/2014/main" id="{CF90F6DA-EA76-C84A-B8B9-B99EFAAB62A9}"/>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232390"/>
      </p:ext>
    </p:extLst>
  </p:cSld>
  <p:clrMap bg1="lt1" tx1="dk1" bg2="lt2" tx2="dk2" accent1="accent1" accent2="accent2" accent3="accent3" accent4="accent4" accent5="accent5" accent6="accent6" hlink="hlink" folHlink="folHlink"/>
  <p:sldLayoutIdLst>
    <p:sldLayoutId id="2147483657"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F90F6DA-EA76-C84A-B8B9-B99EFAAB62A9}"/>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06641"/>
      </p:ext>
    </p:extLst>
  </p:cSld>
  <p:clrMap bg1="lt1" tx1="dk1" bg2="lt2" tx2="dk2" accent1="accent1" accent2="accent2" accent3="accent3" accent4="accent4" accent5="accent5" accent6="accent6" hlink="hlink" folHlink="folHlink"/>
  <p:sldLayoutIdLst>
    <p:sldLayoutId id="2147483671"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A444A1-CF09-3B4A-BCB2-1DA487F87CB8}"/>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212365868"/>
      </p:ext>
    </p:extLst>
  </p:cSld>
  <p:clrMap bg1="lt1" tx1="dk1" bg2="lt2" tx2="dk2" accent1="accent1" accent2="accent2" accent3="accent3" accent4="accent4" accent5="accent5" accent6="accent6" hlink="hlink" folHlink="folHlink"/>
  <p:sldLayoutIdLst>
    <p:sldLayoutId id="2147483663" r:id="rId1"/>
    <p:sldLayoutId id="2147483672"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CDAB1EC-0489-EA49-8E53-4995A99E3C50}"/>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39982860"/>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9E5877-559A-F243-8967-3F1F8DC8265B}"/>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04122359"/>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D707EE-9733-844D-B774-2267A7C3D85B}"/>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700759"/>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902FCF-FA5B-4A29-9B84-D1F5930BFE6B}"/>
              </a:ext>
            </a:extLst>
          </p:cNvPr>
          <p:cNvSpPr>
            <a:spLocks noGrp="1"/>
          </p:cNvSpPr>
          <p:nvPr>
            <p:ph type="ctrTitle"/>
          </p:nvPr>
        </p:nvSpPr>
        <p:spPr/>
        <p:txBody>
          <a:bodyPr/>
          <a:lstStyle/>
          <a:p>
            <a:r>
              <a:rPr lang="en-US" altLang="zh-CN" dirty="0"/>
              <a:t>Learning Transferable Visual Models From </a:t>
            </a:r>
            <a:br>
              <a:rPr lang="en-US" altLang="zh-CN" dirty="0"/>
            </a:br>
            <a:r>
              <a:rPr lang="en-US" altLang="zh-CN" dirty="0"/>
              <a:t>Natural Language Supervision (CLIP)</a:t>
            </a:r>
            <a:br>
              <a:rPr lang="en-US" altLang="zh-CN" dirty="0"/>
            </a:br>
            <a:br>
              <a:rPr lang="en-US" altLang="zh-CN" dirty="0"/>
            </a:br>
            <a:r>
              <a:rPr lang="en-US" altLang="zh-CN" sz="4000" dirty="0"/>
              <a:t>OpenAI 2021</a:t>
            </a:r>
            <a:endParaRPr lang="zh-CN" altLang="en-US" dirty="0"/>
          </a:p>
        </p:txBody>
      </p:sp>
      <p:sp>
        <p:nvSpPr>
          <p:cNvPr id="3" name="副标题 2">
            <a:extLst>
              <a:ext uri="{FF2B5EF4-FFF2-40B4-BE49-F238E27FC236}">
                <a16:creationId xmlns:a16="http://schemas.microsoft.com/office/drawing/2014/main" id="{D5F74392-D7A3-4B57-A59C-30827E744FA6}"/>
              </a:ext>
            </a:extLst>
          </p:cNvPr>
          <p:cNvSpPr>
            <a:spLocks noGrp="1"/>
          </p:cNvSpPr>
          <p:nvPr>
            <p:ph type="subTitle" idx="1"/>
          </p:nvPr>
        </p:nvSpPr>
        <p:spPr/>
        <p:txBody>
          <a:bodyPr/>
          <a:lstStyle/>
          <a:p>
            <a:r>
              <a:rPr lang="en-US" altLang="zh-CN" dirty="0"/>
              <a:t>Presented by Changyuan Qiu</a:t>
            </a:r>
          </a:p>
          <a:p>
            <a:r>
              <a:rPr lang="en-US" altLang="zh-CN" dirty="0"/>
              <a:t>February 10, 2021</a:t>
            </a:r>
            <a:endParaRPr lang="zh-CN" altLang="en-US" dirty="0"/>
          </a:p>
        </p:txBody>
      </p:sp>
    </p:spTree>
    <p:extLst>
      <p:ext uri="{BB962C8B-B14F-4D97-AF65-F5344CB8AC3E}">
        <p14:creationId xmlns:p14="http://schemas.microsoft.com/office/powerpoint/2010/main" val="3224933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4E6F2-36B3-4B41-8A70-D96064F1B243}"/>
              </a:ext>
            </a:extLst>
          </p:cNvPr>
          <p:cNvSpPr>
            <a:spLocks noGrp="1"/>
          </p:cNvSpPr>
          <p:nvPr>
            <p:ph type="ctrTitle"/>
          </p:nvPr>
        </p:nvSpPr>
        <p:spPr/>
        <p:txBody>
          <a:bodyPr/>
          <a:lstStyle/>
          <a:p>
            <a:r>
              <a:rPr lang="en-US" altLang="zh-CN" dirty="0"/>
              <a:t>Approach</a:t>
            </a:r>
            <a:endParaRPr lang="zh-CN" altLang="en-US" dirty="0"/>
          </a:p>
        </p:txBody>
      </p:sp>
      <mc:AlternateContent xmlns:mc="http://schemas.openxmlformats.org/markup-compatibility/2006" xmlns:a14="http://schemas.microsoft.com/office/drawing/2010/main">
        <mc:Choice Requires="a14">
          <p:sp>
            <p:nvSpPr>
              <p:cNvPr id="7" name="副标题 6">
                <a:extLst>
                  <a:ext uri="{FF2B5EF4-FFF2-40B4-BE49-F238E27FC236}">
                    <a16:creationId xmlns:a16="http://schemas.microsoft.com/office/drawing/2014/main" id="{3843A007-A6A0-474A-ABED-1C3DF9579C2E}"/>
                  </a:ext>
                </a:extLst>
              </p:cNvPr>
              <p:cNvSpPr>
                <a:spLocks noGrp="1"/>
              </p:cNvSpPr>
              <p:nvPr>
                <p:ph type="subTitle" idx="1"/>
              </p:nvPr>
            </p:nvSpPr>
            <p:spPr>
              <a:xfrm>
                <a:off x="480290" y="1596965"/>
                <a:ext cx="5769903" cy="4596031"/>
              </a:xfrm>
            </p:spPr>
            <p:txBody>
              <a:bodyPr/>
              <a:lstStyle/>
              <a:p>
                <a:pPr marL="342900" indent="-342900">
                  <a:buFont typeface="Arial" panose="020B0604020202020204" pitchFamily="34" charset="0"/>
                  <a:buChar char="•"/>
                </a:pPr>
                <a:r>
                  <a:rPr lang="en-US" altLang="zh-CN" b="1" dirty="0"/>
                  <a:t>Contrastive Pre-training</a:t>
                </a:r>
              </a:p>
              <a:p>
                <a:pPr marL="800089" lvl="1" indent="-342900" algn="l">
                  <a:buFont typeface="Arial" panose="020B0604020202020204" pitchFamily="34" charset="0"/>
                  <a:buChar char="•"/>
                </a:pPr>
                <a:r>
                  <a:rPr lang="en-US" altLang="zh-CN" dirty="0"/>
                  <a:t>Given a batch of </a:t>
                </a:r>
                <a14:m>
                  <m:oMath xmlns:m="http://schemas.openxmlformats.org/officeDocument/2006/math">
                    <m:r>
                      <a:rPr lang="en-US" altLang="zh-CN" i="1" dirty="0">
                        <a:latin typeface="Cambria Math" panose="02040503050406030204" pitchFamily="18" charset="0"/>
                        <a:ea typeface="Cambria Math" panose="02040503050406030204" pitchFamily="18" charset="0"/>
                      </a:rPr>
                      <m:t>𝑁</m:t>
                    </m:r>
                  </m:oMath>
                </a14:m>
                <a:r>
                  <a:rPr lang="en-US" altLang="zh-CN" dirty="0"/>
                  <a:t> (image, text) pairs, trained to predict which</a:t>
                </a:r>
                <a:r>
                  <a:rPr lang="en-US" altLang="zh-CN" dirty="0">
                    <a:ea typeface="Cambria Math" panose="02040503050406030204" pitchFamily="18" charset="0"/>
                  </a:rPr>
                  <a:t> </a:t>
                </a:r>
                <a14:m>
                  <m:oMath xmlns:m="http://schemas.openxmlformats.org/officeDocument/2006/math">
                    <m:r>
                      <a:rPr lang="en-US" altLang="zh-CN" i="1" dirty="0">
                        <a:latin typeface="Cambria Math" panose="02040503050406030204" pitchFamily="18" charset="0"/>
                        <a:ea typeface="Cambria Math" panose="02040503050406030204" pitchFamily="18" charset="0"/>
                      </a:rPr>
                      <m:t>𝑁</m:t>
                    </m:r>
                  </m:oMath>
                </a14:m>
                <a:r>
                  <a:rPr lang="en-US" altLang="zh-CN" dirty="0"/>
                  <a:t> of the</a:t>
                </a:r>
                <a14:m>
                  <m:oMath xmlns:m="http://schemas.openxmlformats.org/officeDocument/2006/math">
                    <m:r>
                      <a:rPr lang="en-US" altLang="zh-CN" b="0" i="0" dirty="0" smtClean="0">
                        <a:latin typeface="Cambria Math" panose="02040503050406030204" pitchFamily="18" charset="0"/>
                        <a:ea typeface="Cambria Math" panose="02040503050406030204" pitchFamily="18" charset="0"/>
                      </a:rPr>
                      <m:t> </m:t>
                    </m:r>
                    <m:r>
                      <a:rPr lang="en-US" altLang="zh-CN" i="1" dirty="0">
                        <a:latin typeface="Cambria Math" panose="02040503050406030204" pitchFamily="18" charset="0"/>
                        <a:ea typeface="Cambria Math" panose="02040503050406030204" pitchFamily="18" charset="0"/>
                      </a:rPr>
                      <m:t>𝑁</m:t>
                    </m:r>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𝑁</m:t>
                    </m:r>
                  </m:oMath>
                </a14:m>
                <a:r>
                  <a:rPr lang="en-US" altLang="zh-CN" dirty="0"/>
                  <a:t> possible (image, text) pairings actually occurred.</a:t>
                </a:r>
              </a:p>
              <a:p>
                <a:pPr marL="800089" lvl="1" indent="-342900" algn="l">
                  <a:buFont typeface="Arial" panose="020B0604020202020204" pitchFamily="34" charset="0"/>
                  <a:buChar char="•"/>
                </a:pPr>
                <a:r>
                  <a:rPr lang="en-US" altLang="zh-CN" dirty="0"/>
                  <a:t>Maximize the cosine similarity of the image and text embeddings of the </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𝑁</m:t>
                    </m:r>
                  </m:oMath>
                </a14:m>
                <a:r>
                  <a:rPr lang="en-US" altLang="zh-CN" dirty="0"/>
                  <a:t> correct pairs while minimizing the cosine similarity of the </a:t>
                </a:r>
                <a14:m>
                  <m:oMath xmlns:m="http://schemas.openxmlformats.org/officeDocument/2006/math">
                    <m:sSup>
                      <m:sSupPr>
                        <m:ctrlPr>
                          <a:rPr lang="en-US" altLang="zh-CN" i="1" dirty="0" smtClean="0">
                            <a:latin typeface="Cambria Math" panose="02040503050406030204" pitchFamily="18" charset="0"/>
                            <a:ea typeface="Cambria Math" panose="02040503050406030204" pitchFamily="18" charset="0"/>
                          </a:rPr>
                        </m:ctrlPr>
                      </m:sSupPr>
                      <m:e>
                        <m:r>
                          <a:rPr lang="en-US" altLang="zh-CN" b="0" i="1" dirty="0" smtClean="0">
                            <a:latin typeface="Cambria Math" panose="02040503050406030204" pitchFamily="18" charset="0"/>
                            <a:ea typeface="Cambria Math" panose="02040503050406030204" pitchFamily="18" charset="0"/>
                          </a:rPr>
                          <m:t>𝑁</m:t>
                        </m:r>
                      </m:e>
                      <m:sup>
                        <m:r>
                          <a:rPr lang="en-US" altLang="zh-CN" b="0" i="1" dirty="0" smtClean="0">
                            <a:latin typeface="Cambria Math" panose="02040503050406030204" pitchFamily="18" charset="0"/>
                            <a:ea typeface="Cambria Math" panose="02040503050406030204" pitchFamily="18" charset="0"/>
                          </a:rPr>
                          <m:t>2</m:t>
                        </m:r>
                      </m:sup>
                    </m:sSup>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𝑁</m:t>
                    </m:r>
                  </m:oMath>
                </a14:m>
                <a:r>
                  <a:rPr lang="en-US" altLang="zh-CN" dirty="0"/>
                  <a:t> incorrect pairs.</a:t>
                </a:r>
              </a:p>
              <a:p>
                <a:pPr marL="800089" lvl="1" indent="-342900" algn="l">
                  <a:buFont typeface="Arial" panose="020B0604020202020204" pitchFamily="34" charset="0"/>
                  <a:buChar char="•"/>
                </a:pPr>
                <a:r>
                  <a:rPr lang="en-US" altLang="zh-CN" dirty="0"/>
                  <a:t>Optimize a symmetric cross entropy loss over the similarity scores.</a:t>
                </a:r>
              </a:p>
            </p:txBody>
          </p:sp>
        </mc:Choice>
        <mc:Fallback xmlns="">
          <p:sp>
            <p:nvSpPr>
              <p:cNvPr id="7" name="副标题 6">
                <a:extLst>
                  <a:ext uri="{FF2B5EF4-FFF2-40B4-BE49-F238E27FC236}">
                    <a16:creationId xmlns:a16="http://schemas.microsoft.com/office/drawing/2014/main" id="{3843A007-A6A0-474A-ABED-1C3DF9579C2E}"/>
                  </a:ext>
                </a:extLst>
              </p:cNvPr>
              <p:cNvSpPr>
                <a:spLocks noGrp="1" noRot="1" noChangeAspect="1" noMove="1" noResize="1" noEditPoints="1" noAdjustHandles="1" noChangeArrowheads="1" noChangeShapeType="1" noTextEdit="1"/>
              </p:cNvSpPr>
              <p:nvPr>
                <p:ph type="subTitle" idx="1"/>
              </p:nvPr>
            </p:nvSpPr>
            <p:spPr>
              <a:xfrm>
                <a:off x="480290" y="1596965"/>
                <a:ext cx="5769903" cy="4596031"/>
              </a:xfrm>
              <a:blipFill>
                <a:blip r:embed="rId3"/>
                <a:stretch>
                  <a:fillRect l="-1480" t="-1857" r="-634"/>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AB63C573-2BF1-4E4A-878D-08BF7427EA1E}"/>
              </a:ext>
            </a:extLst>
          </p:cNvPr>
          <p:cNvPicPr>
            <a:picLocks noChangeAspect="1"/>
          </p:cNvPicPr>
          <p:nvPr/>
        </p:nvPicPr>
        <p:blipFill rotWithShape="1">
          <a:blip r:embed="rId4"/>
          <a:srcRect r="50000"/>
          <a:stretch/>
        </p:blipFill>
        <p:spPr>
          <a:xfrm>
            <a:off x="6628631" y="1409252"/>
            <a:ext cx="4937504" cy="3665360"/>
          </a:xfrm>
          <a:prstGeom prst="rect">
            <a:avLst/>
          </a:prstGeom>
        </p:spPr>
      </p:pic>
    </p:spTree>
    <p:extLst>
      <p:ext uri="{BB962C8B-B14F-4D97-AF65-F5344CB8AC3E}">
        <p14:creationId xmlns:p14="http://schemas.microsoft.com/office/powerpoint/2010/main" val="3866972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4E6F2-36B3-4B41-8A70-D96064F1B243}"/>
              </a:ext>
            </a:extLst>
          </p:cNvPr>
          <p:cNvSpPr>
            <a:spLocks noGrp="1"/>
          </p:cNvSpPr>
          <p:nvPr>
            <p:ph type="ctrTitle"/>
          </p:nvPr>
        </p:nvSpPr>
        <p:spPr/>
        <p:txBody>
          <a:bodyPr/>
          <a:lstStyle/>
          <a:p>
            <a:r>
              <a:rPr lang="en-US" altLang="zh-CN" dirty="0"/>
              <a:t>Approach</a:t>
            </a:r>
            <a:endParaRPr lang="zh-CN" altLang="en-US" dirty="0"/>
          </a:p>
        </p:txBody>
      </p:sp>
      <mc:AlternateContent xmlns:mc="http://schemas.openxmlformats.org/markup-compatibility/2006" xmlns:a14="http://schemas.microsoft.com/office/drawing/2010/main">
        <mc:Choice Requires="a14">
          <p:sp>
            <p:nvSpPr>
              <p:cNvPr id="7" name="副标题 6">
                <a:extLst>
                  <a:ext uri="{FF2B5EF4-FFF2-40B4-BE49-F238E27FC236}">
                    <a16:creationId xmlns:a16="http://schemas.microsoft.com/office/drawing/2014/main" id="{3843A007-A6A0-474A-ABED-1C3DF9579C2E}"/>
                  </a:ext>
                </a:extLst>
              </p:cNvPr>
              <p:cNvSpPr>
                <a:spLocks noGrp="1"/>
              </p:cNvSpPr>
              <p:nvPr>
                <p:ph type="subTitle" idx="1"/>
              </p:nvPr>
            </p:nvSpPr>
            <p:spPr>
              <a:xfrm>
                <a:off x="480290" y="1596965"/>
                <a:ext cx="5769903" cy="4596031"/>
              </a:xfrm>
            </p:spPr>
            <p:txBody>
              <a:bodyPr/>
              <a:lstStyle/>
              <a:p>
                <a:pPr marL="342900" indent="-342900">
                  <a:buFont typeface="Arial" panose="020B0604020202020204" pitchFamily="34" charset="0"/>
                  <a:buChar char="•"/>
                </a:pPr>
                <a:r>
                  <a:rPr lang="en-US" altLang="zh-CN" b="1" dirty="0"/>
                  <a:t>Contrastive Pre-training (InfoNCE loss)</a:t>
                </a:r>
              </a:p>
              <a:p>
                <a:pPr marL="800089" lvl="1" indent="-342900" algn="l">
                  <a:buFont typeface="Arial" panose="020B0604020202020204" pitchFamily="34" charset="0"/>
                  <a:buChar char="•"/>
                </a:pPr>
                <a:r>
                  <a:rPr lang="en-US" altLang="zh-CN" dirty="0"/>
                  <a:t>Suppose that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oMath>
                </a14:m>
                <a:r>
                  <a:rPr lang="en-US" altLang="zh-CN" dirty="0"/>
                  <a:t>is paired with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a:latin typeface="Cambria Math" panose="02040503050406030204" pitchFamily="18" charset="0"/>
                          </a:rPr>
                          <m:t>𝑖</m:t>
                        </m:r>
                      </m:sub>
                    </m:sSub>
                    <m:r>
                      <a:rPr lang="en-US" altLang="zh-CN" b="0" i="1">
                        <a:latin typeface="Cambria Math" panose="02040503050406030204" pitchFamily="18" charset="0"/>
                      </a:rPr>
                      <m:t> </m:t>
                    </m:r>
                  </m:oMath>
                </a14:m>
                <a:endParaRPr lang="en-US" altLang="zh-CN" dirty="0"/>
              </a:p>
            </p:txBody>
          </p:sp>
        </mc:Choice>
        <mc:Fallback xmlns="">
          <p:sp>
            <p:nvSpPr>
              <p:cNvPr id="7" name="副标题 6">
                <a:extLst>
                  <a:ext uri="{FF2B5EF4-FFF2-40B4-BE49-F238E27FC236}">
                    <a16:creationId xmlns:a16="http://schemas.microsoft.com/office/drawing/2014/main" id="{3843A007-A6A0-474A-ABED-1C3DF9579C2E}"/>
                  </a:ext>
                </a:extLst>
              </p:cNvPr>
              <p:cNvSpPr>
                <a:spLocks noGrp="1" noRot="1" noChangeAspect="1" noMove="1" noResize="1" noEditPoints="1" noAdjustHandles="1" noChangeArrowheads="1" noChangeShapeType="1" noTextEdit="1"/>
              </p:cNvSpPr>
              <p:nvPr>
                <p:ph type="subTitle" idx="1"/>
              </p:nvPr>
            </p:nvSpPr>
            <p:spPr>
              <a:xfrm>
                <a:off x="480290" y="1596965"/>
                <a:ext cx="5769903" cy="4596031"/>
              </a:xfrm>
              <a:blipFill>
                <a:blip r:embed="rId3"/>
                <a:stretch>
                  <a:fillRect l="-1480" t="-1857"/>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AB63C573-2BF1-4E4A-878D-08BF7427EA1E}"/>
              </a:ext>
            </a:extLst>
          </p:cNvPr>
          <p:cNvPicPr>
            <a:picLocks noChangeAspect="1"/>
          </p:cNvPicPr>
          <p:nvPr/>
        </p:nvPicPr>
        <p:blipFill rotWithShape="1">
          <a:blip r:embed="rId4"/>
          <a:srcRect r="50000"/>
          <a:stretch/>
        </p:blipFill>
        <p:spPr>
          <a:xfrm>
            <a:off x="6774206" y="1687044"/>
            <a:ext cx="4937504" cy="3665360"/>
          </a:xfrm>
          <a:prstGeom prst="rect">
            <a:avLst/>
          </a:prstGeom>
        </p:spPr>
      </p:pic>
      <p:pic>
        <p:nvPicPr>
          <p:cNvPr id="10" name="图片 9">
            <a:extLst>
              <a:ext uri="{FF2B5EF4-FFF2-40B4-BE49-F238E27FC236}">
                <a16:creationId xmlns:a16="http://schemas.microsoft.com/office/drawing/2014/main" id="{949C0ADC-B2C2-4EAE-A134-788ED1D6F93E}"/>
              </a:ext>
            </a:extLst>
          </p:cNvPr>
          <p:cNvPicPr>
            <a:picLocks noChangeAspect="1"/>
          </p:cNvPicPr>
          <p:nvPr/>
        </p:nvPicPr>
        <p:blipFill>
          <a:blip r:embed="rId5"/>
          <a:stretch>
            <a:fillRect/>
          </a:stretch>
        </p:blipFill>
        <p:spPr>
          <a:xfrm>
            <a:off x="792368" y="3174115"/>
            <a:ext cx="5457825" cy="1276350"/>
          </a:xfrm>
          <a:prstGeom prst="rect">
            <a:avLst/>
          </a:prstGeom>
        </p:spPr>
      </p:pic>
    </p:spTree>
    <p:extLst>
      <p:ext uri="{BB962C8B-B14F-4D97-AF65-F5344CB8AC3E}">
        <p14:creationId xmlns:p14="http://schemas.microsoft.com/office/powerpoint/2010/main" val="4201126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4E6F2-36B3-4B41-8A70-D96064F1B243}"/>
              </a:ext>
            </a:extLst>
          </p:cNvPr>
          <p:cNvSpPr>
            <a:spLocks noGrp="1"/>
          </p:cNvSpPr>
          <p:nvPr>
            <p:ph type="ctrTitle"/>
          </p:nvPr>
        </p:nvSpPr>
        <p:spPr/>
        <p:txBody>
          <a:bodyPr/>
          <a:lstStyle/>
          <a:p>
            <a:r>
              <a:rPr lang="en-US" altLang="zh-CN" dirty="0"/>
              <a:t>Approach</a:t>
            </a:r>
            <a:endParaRPr lang="zh-CN" altLang="en-US" dirty="0"/>
          </a:p>
        </p:txBody>
      </p:sp>
      <mc:AlternateContent xmlns:mc="http://schemas.openxmlformats.org/markup-compatibility/2006" xmlns:a14="http://schemas.microsoft.com/office/drawing/2010/main">
        <mc:Choice Requires="a14">
          <p:sp>
            <p:nvSpPr>
              <p:cNvPr id="7" name="副标题 6">
                <a:extLst>
                  <a:ext uri="{FF2B5EF4-FFF2-40B4-BE49-F238E27FC236}">
                    <a16:creationId xmlns:a16="http://schemas.microsoft.com/office/drawing/2014/main" id="{3843A007-A6A0-474A-ABED-1C3DF9579C2E}"/>
                  </a:ext>
                </a:extLst>
              </p:cNvPr>
              <p:cNvSpPr>
                <a:spLocks noGrp="1"/>
              </p:cNvSpPr>
              <p:nvPr>
                <p:ph type="subTitle" idx="1"/>
              </p:nvPr>
            </p:nvSpPr>
            <p:spPr>
              <a:xfrm>
                <a:off x="480290" y="1342322"/>
                <a:ext cx="10567814" cy="4596031"/>
              </a:xfrm>
            </p:spPr>
            <p:txBody>
              <a:bodyPr/>
              <a:lstStyle/>
              <a:p>
                <a:pPr marL="342900" indent="-342900">
                  <a:buFont typeface="Arial" panose="020B0604020202020204" pitchFamily="34" charset="0"/>
                  <a:buChar char="•"/>
                </a:pPr>
                <a:r>
                  <a:rPr lang="en-US" altLang="zh-CN" b="1" dirty="0"/>
                  <a:t>Contrastive Pre-training (More details)</a:t>
                </a:r>
              </a:p>
              <a:p>
                <a:pPr marL="342900" indent="-342900">
                  <a:buFont typeface="Arial" panose="020B0604020202020204" pitchFamily="34" charset="0"/>
                  <a:buChar char="•"/>
                </a:pPr>
                <a:r>
                  <a:rPr lang="en-US" altLang="zh-CN" dirty="0"/>
                  <a:t>Image Encoder</a:t>
                </a:r>
              </a:p>
              <a:p>
                <a:pPr marL="800089" lvl="1" indent="-342900" algn="l">
                  <a:buFont typeface="Arial" panose="020B0604020202020204" pitchFamily="34" charset="0"/>
                  <a:buChar char="•"/>
                </a:pPr>
                <a:r>
                  <a:rPr lang="en-US" altLang="zh-CN" dirty="0"/>
                  <a:t>5 ResNets (ResNet-50, ResNet-101, RN50x4, RN50x16, RN50x64)</a:t>
                </a:r>
              </a:p>
              <a:p>
                <a:pPr marL="800089" lvl="1" indent="-342900" algn="l">
                  <a:buFont typeface="Arial" panose="020B0604020202020204" pitchFamily="34" charset="0"/>
                  <a:buChar char="•"/>
                </a:pPr>
                <a:r>
                  <a:rPr lang="en-US" altLang="zh-CN" dirty="0"/>
                  <a:t>3 Vision Transformers (ViT-B/32, ViT-B/16, ViT-L/14)</a:t>
                </a:r>
              </a:p>
              <a:p>
                <a:pPr marL="342900" indent="-342900">
                  <a:buFont typeface="Arial" panose="020B0604020202020204" pitchFamily="34" charset="0"/>
                  <a:buChar char="•"/>
                </a:pPr>
                <a:r>
                  <a:rPr lang="en-US" altLang="zh-CN" dirty="0"/>
                  <a:t>Text Encoder</a:t>
                </a:r>
              </a:p>
              <a:p>
                <a:pPr marL="800089" lvl="1" indent="-342900" algn="l">
                  <a:buFont typeface="Arial" panose="020B0604020202020204" pitchFamily="34" charset="0"/>
                  <a:buChar char="•"/>
                </a:pPr>
                <a:r>
                  <a:rPr lang="en-US" altLang="zh-CN" dirty="0"/>
                  <a:t>Text Transformer adapted from </a:t>
                </a:r>
                <a:r>
                  <a:rPr lang="en-US" altLang="zh-CN" i="1" dirty="0"/>
                  <a:t>Language Models are Unsupervised Multitask Learners (Radford et al., 2019)</a:t>
                </a:r>
              </a:p>
              <a:p>
                <a:pPr marL="342900" indent="-342900">
                  <a:buFont typeface="Arial" panose="020B0604020202020204" pitchFamily="34" charset="0"/>
                  <a:buChar char="•"/>
                </a:pPr>
                <a:r>
                  <a:rPr lang="en-US" altLang="zh-CN" dirty="0"/>
                  <a:t>Adam Optimizer</a:t>
                </a:r>
              </a:p>
              <a:p>
                <a:pPr marL="342900" indent="-342900">
                  <a:buFont typeface="Arial" panose="020B0604020202020204" pitchFamily="34" charset="0"/>
                  <a:buChar char="•"/>
                </a:pPr>
                <a:r>
                  <a:rPr lang="en-US" altLang="zh-CN" dirty="0"/>
                  <a:t>Mini-batch size: 32768,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15</m:t>
                        </m:r>
                      </m:sup>
                    </m:sSup>
                  </m:oMath>
                </a14:m>
                <a:endParaRPr lang="en-US" altLang="zh-CN" dirty="0"/>
              </a:p>
              <a:p>
                <a:pPr marL="342900" indent="-342900">
                  <a:buFont typeface="Arial" panose="020B0604020202020204" pitchFamily="34" charset="0"/>
                  <a:buChar char="•"/>
                </a:pPr>
                <a:r>
                  <a:rPr lang="en-US" altLang="zh-CN" dirty="0"/>
                  <a:t>Temperature parameter: initialized at 0.07</a:t>
                </a:r>
              </a:p>
              <a:p>
                <a:pPr marL="342900" indent="-342900">
                  <a:buFont typeface="Arial" panose="020B0604020202020204" pitchFamily="34" charset="0"/>
                  <a:buChar char="•"/>
                </a:pPr>
                <a:r>
                  <a:rPr lang="en-US" altLang="zh-CN" dirty="0"/>
                  <a:t>Training time: RN50x64 - 18 days on 592 V100 GPUs, ViT-L/14 - 12 days on 256 V100 GPUs</a:t>
                </a:r>
              </a:p>
              <a:p>
                <a:pPr marL="800089" lvl="1" indent="-342900" algn="l">
                  <a:buFont typeface="Arial" panose="020B0604020202020204" pitchFamily="34" charset="0"/>
                  <a:buChar char="•"/>
                </a:pPr>
                <a:endParaRPr lang="en-US" altLang="zh-CN" dirty="0"/>
              </a:p>
            </p:txBody>
          </p:sp>
        </mc:Choice>
        <mc:Fallback xmlns="">
          <p:sp>
            <p:nvSpPr>
              <p:cNvPr id="7" name="副标题 6">
                <a:extLst>
                  <a:ext uri="{FF2B5EF4-FFF2-40B4-BE49-F238E27FC236}">
                    <a16:creationId xmlns:a16="http://schemas.microsoft.com/office/drawing/2014/main" id="{3843A007-A6A0-474A-ABED-1C3DF9579C2E}"/>
                  </a:ext>
                </a:extLst>
              </p:cNvPr>
              <p:cNvSpPr>
                <a:spLocks noGrp="1" noRot="1" noChangeAspect="1" noMove="1" noResize="1" noEditPoints="1" noAdjustHandles="1" noChangeArrowheads="1" noChangeShapeType="1" noTextEdit="1"/>
              </p:cNvSpPr>
              <p:nvPr>
                <p:ph type="subTitle" idx="1"/>
              </p:nvPr>
            </p:nvSpPr>
            <p:spPr>
              <a:xfrm>
                <a:off x="480290" y="1342322"/>
                <a:ext cx="10567814" cy="4596031"/>
              </a:xfrm>
              <a:blipFill>
                <a:blip r:embed="rId3"/>
                <a:stretch>
                  <a:fillRect l="-808" t="-1857" b="-70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0560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4E6F2-36B3-4B41-8A70-D96064F1B243}"/>
              </a:ext>
            </a:extLst>
          </p:cNvPr>
          <p:cNvSpPr>
            <a:spLocks noGrp="1"/>
          </p:cNvSpPr>
          <p:nvPr>
            <p:ph type="ctrTitle"/>
          </p:nvPr>
        </p:nvSpPr>
        <p:spPr/>
        <p:txBody>
          <a:bodyPr/>
          <a:lstStyle/>
          <a:p>
            <a:r>
              <a:rPr lang="en-US" altLang="zh-CN" dirty="0"/>
              <a:t>Experiments</a:t>
            </a:r>
            <a:endParaRPr lang="zh-CN" altLang="en-US" dirty="0"/>
          </a:p>
        </p:txBody>
      </p:sp>
      <p:sp>
        <p:nvSpPr>
          <p:cNvPr id="7" name="副标题 6">
            <a:extLst>
              <a:ext uri="{FF2B5EF4-FFF2-40B4-BE49-F238E27FC236}">
                <a16:creationId xmlns:a16="http://schemas.microsoft.com/office/drawing/2014/main" id="{3843A007-A6A0-474A-ABED-1C3DF9579C2E}"/>
              </a:ext>
            </a:extLst>
          </p:cNvPr>
          <p:cNvSpPr>
            <a:spLocks noGrp="1"/>
          </p:cNvSpPr>
          <p:nvPr>
            <p:ph type="subTitle" idx="1"/>
          </p:nvPr>
        </p:nvSpPr>
        <p:spPr>
          <a:xfrm>
            <a:off x="480291" y="1596965"/>
            <a:ext cx="4930806" cy="4596031"/>
          </a:xfrm>
        </p:spPr>
        <p:txBody>
          <a:bodyPr/>
          <a:lstStyle/>
          <a:p>
            <a:pPr marL="342900" indent="-342900">
              <a:buFont typeface="Arial" panose="020B0604020202020204" pitchFamily="34" charset="0"/>
              <a:buChar char="•"/>
            </a:pPr>
            <a:r>
              <a:rPr lang="en-US" altLang="zh-CN" b="1" dirty="0"/>
              <a:t>Zero-Shot Transfer</a:t>
            </a:r>
          </a:p>
          <a:p>
            <a:pPr marL="800089" lvl="1" indent="-342900" algn="l">
              <a:buFont typeface="Arial" panose="020B0604020202020204" pitchFamily="34" charset="0"/>
              <a:buChar char="•"/>
            </a:pPr>
            <a:r>
              <a:rPr lang="en-US" altLang="zh-CN" dirty="0"/>
              <a:t>(2) All the classes in the dataset for evaluation are arranged in a specific format like “a photo of a {classname}” and fed into the text encoder.</a:t>
            </a:r>
          </a:p>
          <a:p>
            <a:pPr marL="800089" lvl="1" indent="-342900" algn="l">
              <a:buFont typeface="Arial" panose="020B0604020202020204" pitchFamily="34" charset="0"/>
              <a:buChar char="•"/>
            </a:pPr>
            <a:r>
              <a:rPr lang="en-US" altLang="zh-CN" dirty="0"/>
              <a:t>(3) Feed the image into the image encoder, then CLIP performs a similarity searches and predict the best pair.</a:t>
            </a:r>
          </a:p>
          <a:p>
            <a:pPr marL="800089" lvl="1" indent="-342900" algn="l">
              <a:buFont typeface="Arial" panose="020B0604020202020204" pitchFamily="34" charset="0"/>
              <a:buChar char="•"/>
            </a:pPr>
            <a:endParaRPr lang="en-US" altLang="zh-CN" dirty="0"/>
          </a:p>
        </p:txBody>
      </p:sp>
      <p:pic>
        <p:nvPicPr>
          <p:cNvPr id="3" name="图片 2">
            <a:extLst>
              <a:ext uri="{FF2B5EF4-FFF2-40B4-BE49-F238E27FC236}">
                <a16:creationId xmlns:a16="http://schemas.microsoft.com/office/drawing/2014/main" id="{A881741A-6E61-43E8-B7B3-59F7138B34E7}"/>
              </a:ext>
            </a:extLst>
          </p:cNvPr>
          <p:cNvPicPr>
            <a:picLocks noChangeAspect="1"/>
          </p:cNvPicPr>
          <p:nvPr/>
        </p:nvPicPr>
        <p:blipFill>
          <a:blip r:embed="rId3"/>
          <a:stretch>
            <a:fillRect/>
          </a:stretch>
        </p:blipFill>
        <p:spPr>
          <a:xfrm>
            <a:off x="6445280" y="1508185"/>
            <a:ext cx="5191125" cy="3752850"/>
          </a:xfrm>
          <a:prstGeom prst="rect">
            <a:avLst/>
          </a:prstGeom>
        </p:spPr>
      </p:pic>
    </p:spTree>
    <p:extLst>
      <p:ext uri="{BB962C8B-B14F-4D97-AF65-F5344CB8AC3E}">
        <p14:creationId xmlns:p14="http://schemas.microsoft.com/office/powerpoint/2010/main" val="981778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4E6F2-36B3-4B41-8A70-D96064F1B243}"/>
              </a:ext>
            </a:extLst>
          </p:cNvPr>
          <p:cNvSpPr>
            <a:spLocks noGrp="1"/>
          </p:cNvSpPr>
          <p:nvPr>
            <p:ph type="ctrTitle"/>
          </p:nvPr>
        </p:nvSpPr>
        <p:spPr/>
        <p:txBody>
          <a:bodyPr/>
          <a:lstStyle/>
          <a:p>
            <a:r>
              <a:rPr lang="en-US" altLang="zh-CN" dirty="0"/>
              <a:t>Experiments</a:t>
            </a:r>
            <a:endParaRPr lang="zh-CN" altLang="en-US" dirty="0"/>
          </a:p>
        </p:txBody>
      </p:sp>
      <p:pic>
        <p:nvPicPr>
          <p:cNvPr id="8" name="图片 7">
            <a:extLst>
              <a:ext uri="{FF2B5EF4-FFF2-40B4-BE49-F238E27FC236}">
                <a16:creationId xmlns:a16="http://schemas.microsoft.com/office/drawing/2014/main" id="{8F28085E-A6B1-4B78-ABC0-E7D9F75E84AC}"/>
              </a:ext>
            </a:extLst>
          </p:cNvPr>
          <p:cNvPicPr>
            <a:picLocks noChangeAspect="1"/>
          </p:cNvPicPr>
          <p:nvPr/>
        </p:nvPicPr>
        <p:blipFill>
          <a:blip r:embed="rId3"/>
          <a:stretch>
            <a:fillRect/>
          </a:stretch>
        </p:blipFill>
        <p:spPr>
          <a:xfrm>
            <a:off x="3547771" y="1050905"/>
            <a:ext cx="5096458" cy="4756190"/>
          </a:xfrm>
          <a:prstGeom prst="rect">
            <a:avLst/>
          </a:prstGeom>
        </p:spPr>
      </p:pic>
    </p:spTree>
    <p:extLst>
      <p:ext uri="{BB962C8B-B14F-4D97-AF65-F5344CB8AC3E}">
        <p14:creationId xmlns:p14="http://schemas.microsoft.com/office/powerpoint/2010/main" val="2958308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4E6F2-36B3-4B41-8A70-D96064F1B243}"/>
              </a:ext>
            </a:extLst>
          </p:cNvPr>
          <p:cNvSpPr>
            <a:spLocks noGrp="1"/>
          </p:cNvSpPr>
          <p:nvPr>
            <p:ph type="ctrTitle"/>
          </p:nvPr>
        </p:nvSpPr>
        <p:spPr/>
        <p:txBody>
          <a:bodyPr/>
          <a:lstStyle/>
          <a:p>
            <a:r>
              <a:rPr lang="en-US" altLang="zh-CN" dirty="0"/>
              <a:t>Experiments</a:t>
            </a:r>
            <a:endParaRPr lang="zh-CN" altLang="en-US" dirty="0"/>
          </a:p>
        </p:txBody>
      </p:sp>
      <p:sp>
        <p:nvSpPr>
          <p:cNvPr id="7" name="副标题 6">
            <a:extLst>
              <a:ext uri="{FF2B5EF4-FFF2-40B4-BE49-F238E27FC236}">
                <a16:creationId xmlns:a16="http://schemas.microsoft.com/office/drawing/2014/main" id="{3843A007-A6A0-474A-ABED-1C3DF9579C2E}"/>
              </a:ext>
            </a:extLst>
          </p:cNvPr>
          <p:cNvSpPr>
            <a:spLocks noGrp="1"/>
          </p:cNvSpPr>
          <p:nvPr>
            <p:ph type="subTitle" idx="1"/>
          </p:nvPr>
        </p:nvSpPr>
        <p:spPr>
          <a:xfrm>
            <a:off x="480290" y="1596965"/>
            <a:ext cx="5816337" cy="4596031"/>
          </a:xfrm>
        </p:spPr>
        <p:txBody>
          <a:bodyPr/>
          <a:lstStyle/>
          <a:p>
            <a:pPr marL="342900" indent="-342900">
              <a:buFont typeface="Arial" panose="020B0604020202020204" pitchFamily="34" charset="0"/>
              <a:buChar char="•"/>
            </a:pPr>
            <a:r>
              <a:rPr lang="en-US" altLang="zh-CN" b="1" dirty="0"/>
              <a:t>Zero-Shot Transfer</a:t>
            </a:r>
          </a:p>
          <a:p>
            <a:pPr marL="800089" lvl="1" indent="-342900" algn="l">
              <a:buFont typeface="Arial" panose="020B0604020202020204" pitchFamily="34" charset="0"/>
              <a:buChar char="•"/>
            </a:pPr>
            <a:r>
              <a:rPr lang="en-US" altLang="zh-CN" dirty="0"/>
              <a:t>Compared with a fully supervised baseline (ResNet50, trained on ImageNet) across 27 datasets.</a:t>
            </a:r>
          </a:p>
          <a:p>
            <a:pPr marL="800089" lvl="1" indent="-342900" algn="l">
              <a:buFont typeface="Arial" panose="020B0604020202020204" pitchFamily="34" charset="0"/>
              <a:buChar char="•"/>
            </a:pPr>
            <a:r>
              <a:rPr lang="en-US" altLang="zh-CN" dirty="0"/>
              <a:t>Outperforms supervised ResNet50 </a:t>
            </a:r>
            <a:r>
              <a:rPr lang="en-US" altLang="zh-CN" b="1" dirty="0"/>
              <a:t>without seeing any of the data in ImageNet </a:t>
            </a:r>
          </a:p>
          <a:p>
            <a:pPr marL="800089" lvl="1" indent="-342900" algn="l">
              <a:buFont typeface="Arial" panose="020B0604020202020204" pitchFamily="34" charset="0"/>
              <a:buChar char="•"/>
            </a:pPr>
            <a:r>
              <a:rPr lang="en-US" altLang="zh-CN" dirty="0"/>
              <a:t>Achieve SOTA on STL10, a dataset designed to encourage </a:t>
            </a:r>
            <a:r>
              <a:rPr lang="en-US" altLang="zh-CN" b="1" dirty="0"/>
              <a:t>efficient learning</a:t>
            </a:r>
            <a:r>
              <a:rPr lang="en-US" altLang="zh-CN" dirty="0"/>
              <a:t> by providing only a limited number of labeled examples</a:t>
            </a:r>
          </a:p>
          <a:p>
            <a:pPr marL="800089" lvl="1" indent="-342900" algn="l">
              <a:buFont typeface="Arial" panose="020B0604020202020204" pitchFamily="34" charset="0"/>
              <a:buChar char="•"/>
            </a:pPr>
            <a:endParaRPr lang="en-US" altLang="zh-CN" dirty="0"/>
          </a:p>
          <a:p>
            <a:pPr marL="800089" lvl="1" indent="-342900" algn="l">
              <a:buFont typeface="Arial" panose="020B0604020202020204" pitchFamily="34" charset="0"/>
              <a:buChar char="•"/>
            </a:pPr>
            <a:endParaRPr lang="en-US" altLang="zh-CN" dirty="0"/>
          </a:p>
          <a:p>
            <a:pPr marL="800089" lvl="1" indent="-342900" algn="l">
              <a:buFont typeface="Arial" panose="020B0604020202020204" pitchFamily="34" charset="0"/>
              <a:buChar char="•"/>
            </a:pPr>
            <a:endParaRPr lang="en-US" altLang="zh-CN" dirty="0"/>
          </a:p>
        </p:txBody>
      </p:sp>
      <p:pic>
        <p:nvPicPr>
          <p:cNvPr id="8" name="图片 7">
            <a:extLst>
              <a:ext uri="{FF2B5EF4-FFF2-40B4-BE49-F238E27FC236}">
                <a16:creationId xmlns:a16="http://schemas.microsoft.com/office/drawing/2014/main" id="{B6BF5C4E-EBFE-4674-843A-6EE72443668F}"/>
              </a:ext>
            </a:extLst>
          </p:cNvPr>
          <p:cNvPicPr>
            <a:picLocks noChangeAspect="1"/>
          </p:cNvPicPr>
          <p:nvPr/>
        </p:nvPicPr>
        <p:blipFill>
          <a:blip r:embed="rId3"/>
          <a:stretch>
            <a:fillRect/>
          </a:stretch>
        </p:blipFill>
        <p:spPr>
          <a:xfrm>
            <a:off x="6468931" y="538761"/>
            <a:ext cx="4869628" cy="5457748"/>
          </a:xfrm>
          <a:prstGeom prst="rect">
            <a:avLst/>
          </a:prstGeom>
        </p:spPr>
      </p:pic>
      <p:cxnSp>
        <p:nvCxnSpPr>
          <p:cNvPr id="12" name="直接箭头连接符 11">
            <a:extLst>
              <a:ext uri="{FF2B5EF4-FFF2-40B4-BE49-F238E27FC236}">
                <a16:creationId xmlns:a16="http://schemas.microsoft.com/office/drawing/2014/main" id="{83DFFA94-33AF-4F91-8C3F-5E35B546A923}"/>
              </a:ext>
            </a:extLst>
          </p:cNvPr>
          <p:cNvCxnSpPr/>
          <p:nvPr/>
        </p:nvCxnSpPr>
        <p:spPr>
          <a:xfrm>
            <a:off x="7368989" y="2893808"/>
            <a:ext cx="4195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D871AA56-C11C-4126-8F3B-15FD85D51449}"/>
              </a:ext>
            </a:extLst>
          </p:cNvPr>
          <p:cNvCxnSpPr/>
          <p:nvPr/>
        </p:nvCxnSpPr>
        <p:spPr>
          <a:xfrm>
            <a:off x="7340303" y="679526"/>
            <a:ext cx="4195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52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4E6F2-36B3-4B41-8A70-D96064F1B243}"/>
              </a:ext>
            </a:extLst>
          </p:cNvPr>
          <p:cNvSpPr>
            <a:spLocks noGrp="1"/>
          </p:cNvSpPr>
          <p:nvPr>
            <p:ph type="ctrTitle"/>
          </p:nvPr>
        </p:nvSpPr>
        <p:spPr/>
        <p:txBody>
          <a:bodyPr/>
          <a:lstStyle/>
          <a:p>
            <a:r>
              <a:rPr lang="en-US" altLang="zh-CN" dirty="0"/>
              <a:t>Experiments</a:t>
            </a:r>
            <a:endParaRPr lang="zh-CN" altLang="en-US" dirty="0"/>
          </a:p>
        </p:txBody>
      </p:sp>
      <p:sp>
        <p:nvSpPr>
          <p:cNvPr id="7" name="副标题 6">
            <a:extLst>
              <a:ext uri="{FF2B5EF4-FFF2-40B4-BE49-F238E27FC236}">
                <a16:creationId xmlns:a16="http://schemas.microsoft.com/office/drawing/2014/main" id="{3843A007-A6A0-474A-ABED-1C3DF9579C2E}"/>
              </a:ext>
            </a:extLst>
          </p:cNvPr>
          <p:cNvSpPr>
            <a:spLocks noGrp="1"/>
          </p:cNvSpPr>
          <p:nvPr>
            <p:ph type="subTitle" idx="1"/>
          </p:nvPr>
        </p:nvSpPr>
        <p:spPr>
          <a:xfrm>
            <a:off x="480291" y="1596965"/>
            <a:ext cx="5700590" cy="4596031"/>
          </a:xfrm>
        </p:spPr>
        <p:txBody>
          <a:bodyPr/>
          <a:lstStyle/>
          <a:p>
            <a:pPr marL="342900" indent="-342900">
              <a:buFont typeface="Arial" panose="020B0604020202020204" pitchFamily="34" charset="0"/>
              <a:buChar char="•"/>
            </a:pPr>
            <a:r>
              <a:rPr lang="en-US" altLang="zh-CN" b="1" dirty="0"/>
              <a:t>Zero-Shot Transfer</a:t>
            </a:r>
          </a:p>
          <a:p>
            <a:pPr marL="800089" lvl="1" indent="-342900" algn="l">
              <a:buFont typeface="Arial" panose="020B0604020202020204" pitchFamily="34" charset="0"/>
              <a:buChar char="•"/>
            </a:pPr>
            <a:r>
              <a:rPr lang="en-US" altLang="zh-CN" b="1" dirty="0"/>
              <a:t>Task-Specific Object Detection</a:t>
            </a:r>
          </a:p>
          <a:p>
            <a:pPr marL="1257277" lvl="2" indent="-342900" algn="l">
              <a:buFont typeface="Arial" panose="020B0604020202020204" pitchFamily="34" charset="0"/>
              <a:buChar char="•"/>
            </a:pPr>
            <a:r>
              <a:rPr lang="en-US" altLang="zh-CN" dirty="0"/>
              <a:t>Outperforms on StanfordCars and Food101</a:t>
            </a:r>
          </a:p>
          <a:p>
            <a:pPr marL="1257277" lvl="2" indent="-342900" algn="l">
              <a:buFont typeface="Arial" panose="020B0604020202020204" pitchFamily="34" charset="0"/>
              <a:buChar char="•"/>
            </a:pPr>
            <a:r>
              <a:rPr lang="en-US" altLang="zh-CN" dirty="0"/>
              <a:t>Underperforms on FGVCAirCraft, Flowers102 and MNIST</a:t>
            </a:r>
          </a:p>
          <a:p>
            <a:pPr marL="1257277" lvl="2" indent="-342900" algn="l">
              <a:buFont typeface="Arial" panose="020B0604020202020204" pitchFamily="34" charset="0"/>
              <a:buChar char="•"/>
            </a:pPr>
            <a:r>
              <a:rPr lang="en-US" altLang="zh-CN" dirty="0"/>
              <a:t>Matches on OxfordPets and Birdsnap</a:t>
            </a:r>
          </a:p>
          <a:p>
            <a:pPr marL="1257277" lvl="2" indent="-342900" algn="l">
              <a:buFont typeface="Arial" panose="020B0604020202020204" pitchFamily="34" charset="0"/>
              <a:buChar char="•"/>
            </a:pPr>
            <a:r>
              <a:rPr lang="en-US" altLang="zh-CN" dirty="0"/>
              <a:t>Difference comes from varying task-specific supervision in WIT and ImageNet</a:t>
            </a:r>
          </a:p>
          <a:p>
            <a:pPr marL="800089" lvl="1" indent="-342900" algn="l">
              <a:buFont typeface="Arial" panose="020B0604020202020204" pitchFamily="34" charset="0"/>
              <a:buChar char="•"/>
            </a:pPr>
            <a:r>
              <a:rPr lang="en-US" altLang="zh-CN" b="1" dirty="0"/>
              <a:t>General Object Detection</a:t>
            </a:r>
          </a:p>
          <a:p>
            <a:pPr marL="1257277" lvl="2" indent="-342900" algn="l">
              <a:buFont typeface="Arial" panose="020B0604020202020204" pitchFamily="34" charset="0"/>
              <a:buChar char="•"/>
            </a:pPr>
            <a:r>
              <a:rPr lang="en-US" altLang="zh-CN" dirty="0"/>
              <a:t>Outperforms slightly on CIFAR10,CIFAR100, ImageNet, and PascalVOC2007</a:t>
            </a:r>
          </a:p>
          <a:p>
            <a:pPr marL="800089" lvl="1" indent="-342900" algn="l">
              <a:buFont typeface="Arial" panose="020B0604020202020204" pitchFamily="34" charset="0"/>
              <a:buChar char="•"/>
            </a:pPr>
            <a:endParaRPr lang="en-US" altLang="zh-CN" dirty="0"/>
          </a:p>
          <a:p>
            <a:pPr marL="800089" lvl="1" indent="-342900" algn="l">
              <a:buFont typeface="Arial" panose="020B0604020202020204" pitchFamily="34" charset="0"/>
              <a:buChar char="•"/>
            </a:pPr>
            <a:endParaRPr lang="en-US" altLang="zh-CN" dirty="0"/>
          </a:p>
        </p:txBody>
      </p:sp>
      <p:pic>
        <p:nvPicPr>
          <p:cNvPr id="8" name="图片 7">
            <a:extLst>
              <a:ext uri="{FF2B5EF4-FFF2-40B4-BE49-F238E27FC236}">
                <a16:creationId xmlns:a16="http://schemas.microsoft.com/office/drawing/2014/main" id="{B6BF5C4E-EBFE-4674-843A-6EE72443668F}"/>
              </a:ext>
            </a:extLst>
          </p:cNvPr>
          <p:cNvPicPr>
            <a:picLocks noChangeAspect="1"/>
          </p:cNvPicPr>
          <p:nvPr/>
        </p:nvPicPr>
        <p:blipFill>
          <a:blip r:embed="rId3"/>
          <a:stretch>
            <a:fillRect/>
          </a:stretch>
        </p:blipFill>
        <p:spPr>
          <a:xfrm>
            <a:off x="6468931" y="538761"/>
            <a:ext cx="4869628" cy="5457748"/>
          </a:xfrm>
          <a:prstGeom prst="rect">
            <a:avLst/>
          </a:prstGeom>
        </p:spPr>
      </p:pic>
      <p:cxnSp>
        <p:nvCxnSpPr>
          <p:cNvPr id="12" name="直接箭头连接符 11">
            <a:extLst>
              <a:ext uri="{FF2B5EF4-FFF2-40B4-BE49-F238E27FC236}">
                <a16:creationId xmlns:a16="http://schemas.microsoft.com/office/drawing/2014/main" id="{20A8598A-4AC7-44CB-A0FB-C76C5346B06E}"/>
              </a:ext>
            </a:extLst>
          </p:cNvPr>
          <p:cNvCxnSpPr/>
          <p:nvPr/>
        </p:nvCxnSpPr>
        <p:spPr>
          <a:xfrm>
            <a:off x="7316553" y="1183929"/>
            <a:ext cx="4195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EBD7FFE7-65A5-4DB4-8BFC-6621570BBB50}"/>
              </a:ext>
            </a:extLst>
          </p:cNvPr>
          <p:cNvCxnSpPr/>
          <p:nvPr/>
        </p:nvCxnSpPr>
        <p:spPr>
          <a:xfrm>
            <a:off x="7316553" y="845780"/>
            <a:ext cx="4195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7766224-7887-41FC-9A3A-101E73C4A1D4}"/>
              </a:ext>
            </a:extLst>
          </p:cNvPr>
          <p:cNvCxnSpPr>
            <a:cxnSpLocks/>
          </p:cNvCxnSpPr>
          <p:nvPr/>
        </p:nvCxnSpPr>
        <p:spPr>
          <a:xfrm rot="10800000">
            <a:off x="10533529" y="4094582"/>
            <a:ext cx="4195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52C19F8-BF24-4B9F-AEEB-4876B0F627D1}"/>
              </a:ext>
            </a:extLst>
          </p:cNvPr>
          <p:cNvCxnSpPr>
            <a:cxnSpLocks/>
          </p:cNvCxnSpPr>
          <p:nvPr/>
        </p:nvCxnSpPr>
        <p:spPr>
          <a:xfrm rot="10800000">
            <a:off x="10533529" y="3750197"/>
            <a:ext cx="4195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60370DC6-84C2-4F03-8832-52B8E7BA270C}"/>
              </a:ext>
            </a:extLst>
          </p:cNvPr>
          <p:cNvCxnSpPr/>
          <p:nvPr/>
        </p:nvCxnSpPr>
        <p:spPr>
          <a:xfrm>
            <a:off x="7314573" y="3070129"/>
            <a:ext cx="4195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DB06064-2209-43A0-B503-DD79E91834F2}"/>
              </a:ext>
            </a:extLst>
          </p:cNvPr>
          <p:cNvCxnSpPr>
            <a:cxnSpLocks/>
          </p:cNvCxnSpPr>
          <p:nvPr/>
        </p:nvCxnSpPr>
        <p:spPr>
          <a:xfrm rot="10800000">
            <a:off x="10533529" y="3417125"/>
            <a:ext cx="4195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2B838BAC-8591-4058-9D18-186681472BFF}"/>
              </a:ext>
            </a:extLst>
          </p:cNvPr>
          <p:cNvCxnSpPr/>
          <p:nvPr/>
        </p:nvCxnSpPr>
        <p:spPr>
          <a:xfrm>
            <a:off x="6897005" y="2203228"/>
            <a:ext cx="4195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0DF55F7-F1E3-41C6-8078-D96EDE1FDBB1}"/>
              </a:ext>
            </a:extLst>
          </p:cNvPr>
          <p:cNvCxnSpPr/>
          <p:nvPr/>
        </p:nvCxnSpPr>
        <p:spPr>
          <a:xfrm>
            <a:off x="6895025" y="2391253"/>
            <a:ext cx="4195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06A848B5-36EE-40BA-B818-F0623CF60F32}"/>
              </a:ext>
            </a:extLst>
          </p:cNvPr>
          <p:cNvCxnSpPr/>
          <p:nvPr/>
        </p:nvCxnSpPr>
        <p:spPr>
          <a:xfrm>
            <a:off x="6897005" y="2901893"/>
            <a:ext cx="4195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FF56E6B5-2067-4455-BC7F-77ECB16781A8}"/>
              </a:ext>
            </a:extLst>
          </p:cNvPr>
          <p:cNvCxnSpPr/>
          <p:nvPr/>
        </p:nvCxnSpPr>
        <p:spPr>
          <a:xfrm>
            <a:off x="6897005" y="3236381"/>
            <a:ext cx="4195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31BD77B7-1C0F-4DAB-9F13-6DC4BC73DC64}"/>
              </a:ext>
            </a:extLst>
          </p:cNvPr>
          <p:cNvCxnSpPr>
            <a:cxnSpLocks/>
          </p:cNvCxnSpPr>
          <p:nvPr/>
        </p:nvCxnSpPr>
        <p:spPr>
          <a:xfrm rot="10800000">
            <a:off x="10533529" y="3581964"/>
            <a:ext cx="4195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23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2"/>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9"/>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7"/>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4E6F2-36B3-4B41-8A70-D96064F1B243}"/>
              </a:ext>
            </a:extLst>
          </p:cNvPr>
          <p:cNvSpPr>
            <a:spLocks noGrp="1"/>
          </p:cNvSpPr>
          <p:nvPr>
            <p:ph type="ctrTitle"/>
          </p:nvPr>
        </p:nvSpPr>
        <p:spPr/>
        <p:txBody>
          <a:bodyPr/>
          <a:lstStyle/>
          <a:p>
            <a:r>
              <a:rPr lang="en-US" altLang="zh-CN" dirty="0"/>
              <a:t>Experiments</a:t>
            </a:r>
            <a:endParaRPr lang="zh-CN" altLang="en-US" dirty="0"/>
          </a:p>
        </p:txBody>
      </p:sp>
      <p:sp>
        <p:nvSpPr>
          <p:cNvPr id="7" name="副标题 6">
            <a:extLst>
              <a:ext uri="{FF2B5EF4-FFF2-40B4-BE49-F238E27FC236}">
                <a16:creationId xmlns:a16="http://schemas.microsoft.com/office/drawing/2014/main" id="{3843A007-A6A0-474A-ABED-1C3DF9579C2E}"/>
              </a:ext>
            </a:extLst>
          </p:cNvPr>
          <p:cNvSpPr>
            <a:spLocks noGrp="1"/>
          </p:cNvSpPr>
          <p:nvPr>
            <p:ph type="subTitle" idx="1"/>
          </p:nvPr>
        </p:nvSpPr>
        <p:spPr>
          <a:xfrm>
            <a:off x="480290" y="1596965"/>
            <a:ext cx="5040833" cy="4596031"/>
          </a:xfrm>
        </p:spPr>
        <p:txBody>
          <a:bodyPr/>
          <a:lstStyle/>
          <a:p>
            <a:pPr marL="342900" indent="-342900">
              <a:buFont typeface="Arial" panose="020B0604020202020204" pitchFamily="34" charset="0"/>
              <a:buChar char="•"/>
            </a:pPr>
            <a:r>
              <a:rPr lang="en-US" altLang="zh-CN" b="1" dirty="0"/>
              <a:t>Zero-Shot Transfer</a:t>
            </a:r>
          </a:p>
          <a:p>
            <a:pPr marL="800089" lvl="1" indent="-342900" algn="l">
              <a:buFont typeface="Arial" panose="020B0604020202020204" pitchFamily="34" charset="0"/>
              <a:buChar char="•"/>
            </a:pPr>
            <a:r>
              <a:rPr lang="en-US" altLang="zh-CN" dirty="0"/>
              <a:t>Outperforms baseline on 2 datasets measuring </a:t>
            </a:r>
            <a:r>
              <a:rPr lang="en-US" altLang="zh-CN" b="1" dirty="0"/>
              <a:t>action recognition in videos.</a:t>
            </a:r>
          </a:p>
          <a:p>
            <a:pPr marL="800089" lvl="1" indent="-342900" algn="l">
              <a:buFont typeface="Arial" panose="020B0604020202020204" pitchFamily="34" charset="0"/>
              <a:buChar char="•"/>
            </a:pPr>
            <a:r>
              <a:rPr lang="en-US" altLang="zh-CN" dirty="0"/>
              <a:t>Intuition: Natural language provide wider supervision for visual concepts involving </a:t>
            </a:r>
            <a:r>
              <a:rPr lang="en-US" altLang="zh-CN" b="1" dirty="0"/>
              <a:t>verbs</a:t>
            </a:r>
            <a:r>
              <a:rPr lang="en-US" altLang="zh-CN" dirty="0"/>
              <a:t>, compared to the </a:t>
            </a:r>
            <a:r>
              <a:rPr lang="en-US" altLang="zh-CN" b="1" dirty="0"/>
              <a:t>noun-centric</a:t>
            </a:r>
            <a:r>
              <a:rPr lang="en-US" altLang="zh-CN" dirty="0"/>
              <a:t> object supervision in ImageNet </a:t>
            </a:r>
          </a:p>
          <a:p>
            <a:pPr marL="800089" lvl="1" indent="-342900" algn="l">
              <a:buFont typeface="Arial" panose="020B0604020202020204" pitchFamily="34" charset="0"/>
              <a:buChar char="•"/>
            </a:pPr>
            <a:endParaRPr lang="en-US" altLang="zh-CN" dirty="0"/>
          </a:p>
          <a:p>
            <a:pPr marL="800089" lvl="1" indent="-342900" algn="l">
              <a:buFont typeface="Arial" panose="020B0604020202020204" pitchFamily="34" charset="0"/>
              <a:buChar char="•"/>
            </a:pPr>
            <a:endParaRPr lang="en-US" altLang="zh-CN" dirty="0"/>
          </a:p>
        </p:txBody>
      </p:sp>
      <p:pic>
        <p:nvPicPr>
          <p:cNvPr id="8" name="图片 7">
            <a:extLst>
              <a:ext uri="{FF2B5EF4-FFF2-40B4-BE49-F238E27FC236}">
                <a16:creationId xmlns:a16="http://schemas.microsoft.com/office/drawing/2014/main" id="{B6BF5C4E-EBFE-4674-843A-6EE72443668F}"/>
              </a:ext>
            </a:extLst>
          </p:cNvPr>
          <p:cNvPicPr>
            <a:picLocks noChangeAspect="1"/>
          </p:cNvPicPr>
          <p:nvPr/>
        </p:nvPicPr>
        <p:blipFill>
          <a:blip r:embed="rId3"/>
          <a:stretch>
            <a:fillRect/>
          </a:stretch>
        </p:blipFill>
        <p:spPr>
          <a:xfrm>
            <a:off x="6468931" y="538761"/>
            <a:ext cx="4869628" cy="5457748"/>
          </a:xfrm>
          <a:prstGeom prst="rect">
            <a:avLst/>
          </a:prstGeom>
        </p:spPr>
      </p:pic>
      <p:cxnSp>
        <p:nvCxnSpPr>
          <p:cNvPr id="12" name="直接箭头连接符 11">
            <a:extLst>
              <a:ext uri="{FF2B5EF4-FFF2-40B4-BE49-F238E27FC236}">
                <a16:creationId xmlns:a16="http://schemas.microsoft.com/office/drawing/2014/main" id="{83DFFA94-33AF-4F91-8C3F-5E35B546A923}"/>
              </a:ext>
            </a:extLst>
          </p:cNvPr>
          <p:cNvCxnSpPr/>
          <p:nvPr/>
        </p:nvCxnSpPr>
        <p:spPr>
          <a:xfrm>
            <a:off x="7347473" y="1861075"/>
            <a:ext cx="4195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D871AA56-C11C-4126-8F3B-15FD85D51449}"/>
              </a:ext>
            </a:extLst>
          </p:cNvPr>
          <p:cNvCxnSpPr/>
          <p:nvPr/>
        </p:nvCxnSpPr>
        <p:spPr>
          <a:xfrm>
            <a:off x="7340303" y="1368015"/>
            <a:ext cx="4195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58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4E6F2-36B3-4B41-8A70-D96064F1B243}"/>
              </a:ext>
            </a:extLst>
          </p:cNvPr>
          <p:cNvSpPr>
            <a:spLocks noGrp="1"/>
          </p:cNvSpPr>
          <p:nvPr>
            <p:ph type="ctrTitle"/>
          </p:nvPr>
        </p:nvSpPr>
        <p:spPr/>
        <p:txBody>
          <a:bodyPr/>
          <a:lstStyle/>
          <a:p>
            <a:r>
              <a:rPr lang="en-US" altLang="zh-CN" dirty="0"/>
              <a:t>Experiments</a:t>
            </a:r>
            <a:endParaRPr lang="zh-CN" altLang="en-US" dirty="0"/>
          </a:p>
        </p:txBody>
      </p:sp>
      <p:sp>
        <p:nvSpPr>
          <p:cNvPr id="7" name="副标题 6">
            <a:extLst>
              <a:ext uri="{FF2B5EF4-FFF2-40B4-BE49-F238E27FC236}">
                <a16:creationId xmlns:a16="http://schemas.microsoft.com/office/drawing/2014/main" id="{3843A007-A6A0-474A-ABED-1C3DF9579C2E}"/>
              </a:ext>
            </a:extLst>
          </p:cNvPr>
          <p:cNvSpPr>
            <a:spLocks noGrp="1"/>
          </p:cNvSpPr>
          <p:nvPr>
            <p:ph type="subTitle" idx="1"/>
          </p:nvPr>
        </p:nvSpPr>
        <p:spPr>
          <a:xfrm>
            <a:off x="480291" y="1596965"/>
            <a:ext cx="4930806" cy="4596031"/>
          </a:xfrm>
        </p:spPr>
        <p:txBody>
          <a:bodyPr/>
          <a:lstStyle/>
          <a:p>
            <a:pPr marL="342900" indent="-342900">
              <a:buFont typeface="Arial" panose="020B0604020202020204" pitchFamily="34" charset="0"/>
              <a:buChar char="•"/>
            </a:pPr>
            <a:r>
              <a:rPr lang="en-US" altLang="zh-CN" b="1" dirty="0"/>
              <a:t>Zero-Shot Transfer</a:t>
            </a:r>
          </a:p>
          <a:p>
            <a:pPr marL="800089" lvl="1" indent="-342900" algn="l">
              <a:buFont typeface="Arial" panose="020B0604020202020204" pitchFamily="34" charset="0"/>
              <a:buChar char="•"/>
            </a:pPr>
            <a:r>
              <a:rPr lang="en-US" altLang="zh-CN" dirty="0"/>
              <a:t>Underperforms on</a:t>
            </a:r>
            <a:r>
              <a:rPr lang="en-US" altLang="zh-CN" b="1" dirty="0"/>
              <a:t> specialized, complex, abstract tasks.</a:t>
            </a:r>
          </a:p>
          <a:p>
            <a:pPr marL="800089" lvl="1" indent="-342900" algn="l">
              <a:buFont typeface="Arial" panose="020B0604020202020204" pitchFamily="34" charset="0"/>
              <a:buChar char="•"/>
            </a:pPr>
            <a:r>
              <a:rPr lang="en-US" altLang="zh-CN" dirty="0"/>
              <a:t>Satellite image classification (EuroSAT and RESISC45)</a:t>
            </a:r>
          </a:p>
          <a:p>
            <a:pPr marL="800089" lvl="1" indent="-342900" algn="l">
              <a:buFont typeface="Arial" panose="020B0604020202020204" pitchFamily="34" charset="0"/>
              <a:buChar char="•"/>
            </a:pPr>
            <a:r>
              <a:rPr lang="en-US" altLang="zh-CN" dirty="0"/>
              <a:t>Tumor detection (PatchCamelyon)</a:t>
            </a:r>
          </a:p>
          <a:p>
            <a:pPr marL="800089" lvl="1" indent="-342900" algn="l">
              <a:buFont typeface="Arial" panose="020B0604020202020204" pitchFamily="34" charset="0"/>
              <a:buChar char="•"/>
            </a:pPr>
            <a:r>
              <a:rPr lang="en-US" altLang="zh-CN" dirty="0"/>
              <a:t>Counting objects in synthetic scenes (CLEVRCounts)</a:t>
            </a:r>
          </a:p>
          <a:p>
            <a:pPr marL="800089" lvl="1" indent="-342900" algn="l">
              <a:buFont typeface="Arial" panose="020B0604020202020204" pitchFamily="34" charset="0"/>
              <a:buChar char="•"/>
            </a:pPr>
            <a:r>
              <a:rPr lang="en-US" altLang="zh-CN" dirty="0"/>
              <a:t>Self-driving related tasks (GTSRB, KITTI Distance)</a:t>
            </a:r>
          </a:p>
          <a:p>
            <a:pPr marL="800089" lvl="1" indent="-342900" algn="l">
              <a:buFont typeface="Arial" panose="020B0604020202020204" pitchFamily="34" charset="0"/>
              <a:buChar char="•"/>
            </a:pPr>
            <a:r>
              <a:rPr lang="en-US" altLang="zh-CN" b="1" dirty="0"/>
              <a:t>Intuition: </a:t>
            </a:r>
            <a:r>
              <a:rPr lang="en-US" altLang="zh-CN" dirty="0"/>
              <a:t>whether zero-shot transfer, as opposed to few-shot or supervised ones, could really performs well on complex tasks without any “prior experience”.</a:t>
            </a:r>
          </a:p>
          <a:p>
            <a:pPr marL="800089" lvl="1" indent="-342900" algn="l">
              <a:buFont typeface="Arial" panose="020B0604020202020204" pitchFamily="34" charset="0"/>
              <a:buChar char="•"/>
            </a:pPr>
            <a:endParaRPr lang="en-US" altLang="zh-CN" dirty="0"/>
          </a:p>
        </p:txBody>
      </p:sp>
      <p:pic>
        <p:nvPicPr>
          <p:cNvPr id="8" name="图片 7">
            <a:extLst>
              <a:ext uri="{FF2B5EF4-FFF2-40B4-BE49-F238E27FC236}">
                <a16:creationId xmlns:a16="http://schemas.microsoft.com/office/drawing/2014/main" id="{B6BF5C4E-EBFE-4674-843A-6EE72443668F}"/>
              </a:ext>
            </a:extLst>
          </p:cNvPr>
          <p:cNvPicPr>
            <a:picLocks noChangeAspect="1"/>
          </p:cNvPicPr>
          <p:nvPr/>
        </p:nvPicPr>
        <p:blipFill>
          <a:blip r:embed="rId3"/>
          <a:stretch>
            <a:fillRect/>
          </a:stretch>
        </p:blipFill>
        <p:spPr>
          <a:xfrm>
            <a:off x="6468931" y="538761"/>
            <a:ext cx="4869628" cy="5457748"/>
          </a:xfrm>
          <a:prstGeom prst="rect">
            <a:avLst/>
          </a:prstGeom>
        </p:spPr>
      </p:pic>
      <p:cxnSp>
        <p:nvCxnSpPr>
          <p:cNvPr id="10" name="直接箭头连接符 9">
            <a:extLst>
              <a:ext uri="{FF2B5EF4-FFF2-40B4-BE49-F238E27FC236}">
                <a16:creationId xmlns:a16="http://schemas.microsoft.com/office/drawing/2014/main" id="{0807E1C2-2CB3-4600-BFF3-17F7319DFB5B}"/>
              </a:ext>
            </a:extLst>
          </p:cNvPr>
          <p:cNvCxnSpPr>
            <a:cxnSpLocks/>
          </p:cNvCxnSpPr>
          <p:nvPr/>
        </p:nvCxnSpPr>
        <p:spPr>
          <a:xfrm rot="10800000">
            <a:off x="10533529" y="5111679"/>
            <a:ext cx="4195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E6F684A-7AE7-4201-995D-D7A949F377A6}"/>
              </a:ext>
            </a:extLst>
          </p:cNvPr>
          <p:cNvCxnSpPr>
            <a:cxnSpLocks/>
          </p:cNvCxnSpPr>
          <p:nvPr/>
        </p:nvCxnSpPr>
        <p:spPr>
          <a:xfrm rot="10800000">
            <a:off x="10533529" y="3928331"/>
            <a:ext cx="4195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A23102AC-2B54-40F5-82EC-1B1A924B23ED}"/>
              </a:ext>
            </a:extLst>
          </p:cNvPr>
          <p:cNvCxnSpPr>
            <a:cxnSpLocks/>
          </p:cNvCxnSpPr>
          <p:nvPr/>
        </p:nvCxnSpPr>
        <p:spPr>
          <a:xfrm rot="10800000">
            <a:off x="10533529" y="4769500"/>
            <a:ext cx="4195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5C72936-32AE-4F0B-8A65-E5D5D4C4E31E}"/>
              </a:ext>
            </a:extLst>
          </p:cNvPr>
          <p:cNvCxnSpPr>
            <a:cxnSpLocks/>
          </p:cNvCxnSpPr>
          <p:nvPr/>
        </p:nvCxnSpPr>
        <p:spPr>
          <a:xfrm rot="10800000">
            <a:off x="10533529" y="4425115"/>
            <a:ext cx="4195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F7A9F998-7A1B-42A2-B433-54E225EFA9FA}"/>
              </a:ext>
            </a:extLst>
          </p:cNvPr>
          <p:cNvCxnSpPr>
            <a:cxnSpLocks/>
          </p:cNvCxnSpPr>
          <p:nvPr/>
        </p:nvCxnSpPr>
        <p:spPr>
          <a:xfrm rot="10800000">
            <a:off x="10533529" y="4594906"/>
            <a:ext cx="4195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07067B4E-C231-4EEE-85BA-BF155D5A9843}"/>
              </a:ext>
            </a:extLst>
          </p:cNvPr>
          <p:cNvCxnSpPr>
            <a:cxnSpLocks/>
          </p:cNvCxnSpPr>
          <p:nvPr/>
        </p:nvCxnSpPr>
        <p:spPr>
          <a:xfrm rot="10800000">
            <a:off x="10533529" y="4957526"/>
            <a:ext cx="4195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24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par>
                          <p:cTn id="27" fill="hold">
                            <p:stCondLst>
                              <p:cond delay="0"/>
                            </p:stCondLst>
                            <p:childTnLst>
                              <p:par>
                                <p:cTn id="28" presetID="1" presetClass="exit" presetSubtype="0" fill="hold" nodeType="afterEffect">
                                  <p:stCondLst>
                                    <p:cond delay="0"/>
                                  </p:stCondLst>
                                  <p:childTnLst>
                                    <p:set>
                                      <p:cBhvr>
                                        <p:cTn id="29" dur="1" fill="hold">
                                          <p:stCondLst>
                                            <p:cond delay="0"/>
                                          </p:stCondLst>
                                        </p:cTn>
                                        <p:tgtEl>
                                          <p:spTgt spid="1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7">
                                            <p:txEl>
                                              <p:pRg st="6" end="6"/>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4E6F2-36B3-4B41-8A70-D96064F1B243}"/>
              </a:ext>
            </a:extLst>
          </p:cNvPr>
          <p:cNvSpPr>
            <a:spLocks noGrp="1"/>
          </p:cNvSpPr>
          <p:nvPr>
            <p:ph type="ctrTitle"/>
          </p:nvPr>
        </p:nvSpPr>
        <p:spPr/>
        <p:txBody>
          <a:bodyPr/>
          <a:lstStyle/>
          <a:p>
            <a:r>
              <a:rPr lang="en-US" altLang="zh-CN" dirty="0"/>
              <a:t>Experiments</a:t>
            </a:r>
            <a:endParaRPr lang="zh-CN" altLang="en-US" dirty="0"/>
          </a:p>
        </p:txBody>
      </p:sp>
      <p:pic>
        <p:nvPicPr>
          <p:cNvPr id="5" name="图片 4">
            <a:extLst>
              <a:ext uri="{FF2B5EF4-FFF2-40B4-BE49-F238E27FC236}">
                <a16:creationId xmlns:a16="http://schemas.microsoft.com/office/drawing/2014/main" id="{F2233886-F66C-42DF-851D-0149BE94494B}"/>
              </a:ext>
            </a:extLst>
          </p:cNvPr>
          <p:cNvPicPr>
            <a:picLocks noChangeAspect="1"/>
          </p:cNvPicPr>
          <p:nvPr/>
        </p:nvPicPr>
        <p:blipFill>
          <a:blip r:embed="rId3"/>
          <a:stretch>
            <a:fillRect/>
          </a:stretch>
        </p:blipFill>
        <p:spPr>
          <a:xfrm>
            <a:off x="850169" y="1377702"/>
            <a:ext cx="4814100" cy="2107868"/>
          </a:xfrm>
          <a:prstGeom prst="rect">
            <a:avLst/>
          </a:prstGeom>
        </p:spPr>
      </p:pic>
      <p:pic>
        <p:nvPicPr>
          <p:cNvPr id="12" name="图片 11">
            <a:extLst>
              <a:ext uri="{FF2B5EF4-FFF2-40B4-BE49-F238E27FC236}">
                <a16:creationId xmlns:a16="http://schemas.microsoft.com/office/drawing/2014/main" id="{47940967-F5EB-4756-9DAC-8F6357A2361E}"/>
              </a:ext>
            </a:extLst>
          </p:cNvPr>
          <p:cNvPicPr>
            <a:picLocks noChangeAspect="1"/>
          </p:cNvPicPr>
          <p:nvPr/>
        </p:nvPicPr>
        <p:blipFill>
          <a:blip r:embed="rId4"/>
          <a:stretch>
            <a:fillRect/>
          </a:stretch>
        </p:blipFill>
        <p:spPr>
          <a:xfrm>
            <a:off x="850170" y="3876164"/>
            <a:ext cx="4814098" cy="2086998"/>
          </a:xfrm>
          <a:prstGeom prst="rect">
            <a:avLst/>
          </a:prstGeom>
        </p:spPr>
      </p:pic>
      <p:pic>
        <p:nvPicPr>
          <p:cNvPr id="18" name="图片 17">
            <a:extLst>
              <a:ext uri="{FF2B5EF4-FFF2-40B4-BE49-F238E27FC236}">
                <a16:creationId xmlns:a16="http://schemas.microsoft.com/office/drawing/2014/main" id="{89C35424-438F-478A-9ED8-AFAF46ED3FB2}"/>
              </a:ext>
            </a:extLst>
          </p:cNvPr>
          <p:cNvPicPr>
            <a:picLocks noChangeAspect="1"/>
          </p:cNvPicPr>
          <p:nvPr/>
        </p:nvPicPr>
        <p:blipFill>
          <a:blip r:embed="rId5"/>
          <a:stretch>
            <a:fillRect/>
          </a:stretch>
        </p:blipFill>
        <p:spPr>
          <a:xfrm>
            <a:off x="6432730" y="1377702"/>
            <a:ext cx="5391794" cy="2378276"/>
          </a:xfrm>
          <a:prstGeom prst="rect">
            <a:avLst/>
          </a:prstGeom>
        </p:spPr>
      </p:pic>
      <p:pic>
        <p:nvPicPr>
          <p:cNvPr id="19" name="图片 18">
            <a:extLst>
              <a:ext uri="{FF2B5EF4-FFF2-40B4-BE49-F238E27FC236}">
                <a16:creationId xmlns:a16="http://schemas.microsoft.com/office/drawing/2014/main" id="{BB22A002-1656-4D32-92B1-B31589419096}"/>
              </a:ext>
            </a:extLst>
          </p:cNvPr>
          <p:cNvPicPr>
            <a:picLocks noChangeAspect="1"/>
          </p:cNvPicPr>
          <p:nvPr/>
        </p:nvPicPr>
        <p:blipFill>
          <a:blip r:embed="rId6"/>
          <a:stretch>
            <a:fillRect/>
          </a:stretch>
        </p:blipFill>
        <p:spPr>
          <a:xfrm>
            <a:off x="6337727" y="3815704"/>
            <a:ext cx="5335982" cy="2170570"/>
          </a:xfrm>
          <a:prstGeom prst="rect">
            <a:avLst/>
          </a:prstGeom>
        </p:spPr>
      </p:pic>
    </p:spTree>
    <p:extLst>
      <p:ext uri="{BB962C8B-B14F-4D97-AF65-F5344CB8AC3E}">
        <p14:creationId xmlns:p14="http://schemas.microsoft.com/office/powerpoint/2010/main" val="2508420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4E6F2-36B3-4B41-8A70-D96064F1B243}"/>
              </a:ext>
            </a:extLst>
          </p:cNvPr>
          <p:cNvSpPr>
            <a:spLocks noGrp="1"/>
          </p:cNvSpPr>
          <p:nvPr>
            <p:ph type="ctrTitle"/>
          </p:nvPr>
        </p:nvSpPr>
        <p:spPr/>
        <p:txBody>
          <a:bodyPr/>
          <a:lstStyle/>
          <a:p>
            <a:r>
              <a:rPr lang="en-US" altLang="zh-CN" dirty="0"/>
              <a:t>Motivations</a:t>
            </a:r>
            <a:endParaRPr lang="zh-CN" altLang="en-US" dirty="0"/>
          </a:p>
        </p:txBody>
      </p:sp>
      <p:sp>
        <p:nvSpPr>
          <p:cNvPr id="7" name="副标题 6">
            <a:extLst>
              <a:ext uri="{FF2B5EF4-FFF2-40B4-BE49-F238E27FC236}">
                <a16:creationId xmlns:a16="http://schemas.microsoft.com/office/drawing/2014/main" id="{3843A007-A6A0-474A-ABED-1C3DF9579C2E}"/>
              </a:ext>
            </a:extLst>
          </p:cNvPr>
          <p:cNvSpPr>
            <a:spLocks noGrp="1"/>
          </p:cNvSpPr>
          <p:nvPr>
            <p:ph type="subTitle" idx="1"/>
          </p:nvPr>
        </p:nvSpPr>
        <p:spPr>
          <a:xfrm>
            <a:off x="480291" y="1596965"/>
            <a:ext cx="11222182" cy="4596031"/>
          </a:xfrm>
        </p:spPr>
        <p:txBody>
          <a:bodyPr/>
          <a:lstStyle/>
          <a:p>
            <a:pPr marL="342900" indent="-342900">
              <a:buFont typeface="Arial" panose="020B0604020202020204" pitchFamily="34" charset="0"/>
              <a:buChar char="•"/>
            </a:pPr>
            <a:r>
              <a:rPr lang="en-US" altLang="zh-CN" b="1" dirty="0"/>
              <a:t>Costly dataset: </a:t>
            </a:r>
            <a:r>
              <a:rPr lang="en-US" altLang="zh-CN" dirty="0"/>
              <a:t>Vision datasets are labor intensive and costly to create</a:t>
            </a:r>
          </a:p>
          <a:p>
            <a:pPr marL="800089" lvl="1" indent="-342900" algn="l">
              <a:buFont typeface="Arial" panose="020B0604020202020204" pitchFamily="34" charset="0"/>
              <a:buChar char="•"/>
            </a:pPr>
            <a:r>
              <a:rPr lang="en-US" altLang="zh-CN" dirty="0"/>
              <a:t>ImageNet: 25,000 workers to annotate 14 million images for 22,000 object categories</a:t>
            </a:r>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en-US" altLang="zh-CN" b="1" dirty="0"/>
              <a:t>Narrow:</a:t>
            </a:r>
            <a:r>
              <a:rPr lang="en-US" altLang="zh-CN" dirty="0"/>
              <a:t> Standard vision models are good at one task and one task only, and require significant effort (fine-tuning) to adapt to a new task </a:t>
            </a:r>
          </a:p>
          <a:p>
            <a:pPr marL="800089" lvl="1" indent="-342900" algn="l">
              <a:buFont typeface="Arial" panose="020B0604020202020204" pitchFamily="34" charset="0"/>
              <a:buChar char="•"/>
            </a:pPr>
            <a:r>
              <a:rPr lang="en-US" altLang="zh-CN" dirty="0"/>
              <a:t>like a student who passed an exam by studying only the questions on past years’ exams.</a:t>
            </a:r>
          </a:p>
          <a:p>
            <a:pPr marL="342900" indent="-342900">
              <a:buFont typeface="Arial" panose="020B0604020202020204" pitchFamily="34" charset="0"/>
              <a:buChar char="•"/>
            </a:pPr>
            <a:endParaRPr lang="en-US" altLang="zh-CN" dirty="0"/>
          </a:p>
        </p:txBody>
      </p:sp>
    </p:spTree>
    <p:extLst>
      <p:ext uri="{BB962C8B-B14F-4D97-AF65-F5344CB8AC3E}">
        <p14:creationId xmlns:p14="http://schemas.microsoft.com/office/powerpoint/2010/main" val="3473104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4E6F2-36B3-4B41-8A70-D96064F1B243}"/>
              </a:ext>
            </a:extLst>
          </p:cNvPr>
          <p:cNvSpPr>
            <a:spLocks noGrp="1"/>
          </p:cNvSpPr>
          <p:nvPr>
            <p:ph type="ctrTitle"/>
          </p:nvPr>
        </p:nvSpPr>
        <p:spPr/>
        <p:txBody>
          <a:bodyPr/>
          <a:lstStyle/>
          <a:p>
            <a:r>
              <a:rPr lang="en-US" altLang="zh-CN" dirty="0"/>
              <a:t>Experiments</a:t>
            </a:r>
            <a:endParaRPr lang="zh-CN" altLang="en-US" dirty="0"/>
          </a:p>
        </p:txBody>
      </p:sp>
      <p:sp>
        <p:nvSpPr>
          <p:cNvPr id="7" name="副标题 6">
            <a:extLst>
              <a:ext uri="{FF2B5EF4-FFF2-40B4-BE49-F238E27FC236}">
                <a16:creationId xmlns:a16="http://schemas.microsoft.com/office/drawing/2014/main" id="{3843A007-A6A0-474A-ABED-1C3DF9579C2E}"/>
              </a:ext>
            </a:extLst>
          </p:cNvPr>
          <p:cNvSpPr>
            <a:spLocks noGrp="1"/>
          </p:cNvSpPr>
          <p:nvPr>
            <p:ph type="subTitle" idx="1"/>
          </p:nvPr>
        </p:nvSpPr>
        <p:spPr>
          <a:xfrm>
            <a:off x="480291" y="1596965"/>
            <a:ext cx="4930806" cy="4596031"/>
          </a:xfrm>
        </p:spPr>
        <p:txBody>
          <a:bodyPr/>
          <a:lstStyle/>
          <a:p>
            <a:pPr marL="342900" indent="-342900">
              <a:buFont typeface="Arial" panose="020B0604020202020204" pitchFamily="34" charset="0"/>
              <a:buChar char="•"/>
            </a:pPr>
            <a:r>
              <a:rPr lang="en-US" altLang="zh-CN" b="1" dirty="0"/>
              <a:t>Zero-Shot Transfer</a:t>
            </a:r>
          </a:p>
          <a:p>
            <a:pPr marL="800089" lvl="1" indent="-342900" algn="l">
              <a:buFont typeface="Arial" panose="020B0604020202020204" pitchFamily="34" charset="0"/>
              <a:buChar char="•"/>
            </a:pPr>
            <a:r>
              <a:rPr lang="en-US" altLang="zh-CN" dirty="0"/>
              <a:t>Matches the best results of a 16-shot linear classifier across publicly available models (</a:t>
            </a:r>
            <a:r>
              <a:rPr lang="en-US" altLang="zh-CN" dirty="0" err="1"/>
              <a:t>BiT</a:t>
            </a:r>
            <a:r>
              <a:rPr lang="en-US" altLang="zh-CN" dirty="0"/>
              <a:t>-M)</a:t>
            </a:r>
          </a:p>
          <a:p>
            <a:pPr marL="800089" lvl="1" indent="-342900" algn="l">
              <a:buFont typeface="Arial" panose="020B0604020202020204" pitchFamily="34" charset="0"/>
              <a:buChar char="•"/>
            </a:pPr>
            <a:r>
              <a:rPr lang="en-US" altLang="zh-CN" b="1" dirty="0"/>
              <a:t>Zero-shot outperforms one-shot!</a:t>
            </a:r>
          </a:p>
          <a:p>
            <a:pPr marL="800089" lvl="1" indent="-342900" algn="l">
              <a:buFont typeface="Arial" panose="020B0604020202020204" pitchFamily="34" charset="0"/>
              <a:buChar char="•"/>
            </a:pPr>
            <a:r>
              <a:rPr lang="en-US" altLang="zh-CN" dirty="0"/>
              <a:t>Matches the average performance of a 4-shot linear classifier trained on the same feature space</a:t>
            </a:r>
          </a:p>
        </p:txBody>
      </p:sp>
      <p:pic>
        <p:nvPicPr>
          <p:cNvPr id="3" name="图片 2">
            <a:extLst>
              <a:ext uri="{FF2B5EF4-FFF2-40B4-BE49-F238E27FC236}">
                <a16:creationId xmlns:a16="http://schemas.microsoft.com/office/drawing/2014/main" id="{2342AB39-41AB-4F35-9A03-A0D15653FCCA}"/>
              </a:ext>
            </a:extLst>
          </p:cNvPr>
          <p:cNvPicPr>
            <a:picLocks noChangeAspect="1"/>
          </p:cNvPicPr>
          <p:nvPr/>
        </p:nvPicPr>
        <p:blipFill>
          <a:blip r:embed="rId3"/>
          <a:stretch>
            <a:fillRect/>
          </a:stretch>
        </p:blipFill>
        <p:spPr>
          <a:xfrm>
            <a:off x="6407754" y="955318"/>
            <a:ext cx="5009916" cy="4877440"/>
          </a:xfrm>
          <a:prstGeom prst="rect">
            <a:avLst/>
          </a:prstGeom>
        </p:spPr>
      </p:pic>
    </p:spTree>
    <p:extLst>
      <p:ext uri="{BB962C8B-B14F-4D97-AF65-F5344CB8AC3E}">
        <p14:creationId xmlns:p14="http://schemas.microsoft.com/office/powerpoint/2010/main" val="4058871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4E6F2-36B3-4B41-8A70-D96064F1B243}"/>
              </a:ext>
            </a:extLst>
          </p:cNvPr>
          <p:cNvSpPr>
            <a:spLocks noGrp="1"/>
          </p:cNvSpPr>
          <p:nvPr>
            <p:ph type="ctrTitle"/>
          </p:nvPr>
        </p:nvSpPr>
        <p:spPr/>
        <p:txBody>
          <a:bodyPr/>
          <a:lstStyle/>
          <a:p>
            <a:r>
              <a:rPr lang="en-US" altLang="zh-CN" dirty="0"/>
              <a:t>Experiments</a:t>
            </a:r>
            <a:endParaRPr lang="zh-CN" altLang="en-US" dirty="0"/>
          </a:p>
        </p:txBody>
      </p:sp>
      <p:sp>
        <p:nvSpPr>
          <p:cNvPr id="7" name="副标题 6">
            <a:extLst>
              <a:ext uri="{FF2B5EF4-FFF2-40B4-BE49-F238E27FC236}">
                <a16:creationId xmlns:a16="http://schemas.microsoft.com/office/drawing/2014/main" id="{3843A007-A6A0-474A-ABED-1C3DF9579C2E}"/>
              </a:ext>
            </a:extLst>
          </p:cNvPr>
          <p:cNvSpPr>
            <a:spLocks noGrp="1"/>
          </p:cNvSpPr>
          <p:nvPr>
            <p:ph type="subTitle" idx="1"/>
          </p:nvPr>
        </p:nvSpPr>
        <p:spPr>
          <a:xfrm>
            <a:off x="480291" y="1596965"/>
            <a:ext cx="4930806" cy="4596031"/>
          </a:xfrm>
        </p:spPr>
        <p:txBody>
          <a:bodyPr/>
          <a:lstStyle/>
          <a:p>
            <a:pPr marL="342900" indent="-342900">
              <a:buFont typeface="Arial" panose="020B0604020202020204" pitchFamily="34" charset="0"/>
              <a:buChar char="•"/>
            </a:pPr>
            <a:r>
              <a:rPr lang="en-US" altLang="zh-CN" b="1" dirty="0"/>
              <a:t>Zero-Shot Transfer</a:t>
            </a:r>
          </a:p>
          <a:p>
            <a:pPr marL="800089" lvl="1" indent="-342900" algn="l">
              <a:buFont typeface="Arial" panose="020B0604020202020204" pitchFamily="34" charset="0"/>
              <a:buChar char="•"/>
            </a:pPr>
            <a:r>
              <a:rPr lang="en-US" altLang="zh-CN" b="1" dirty="0"/>
              <a:t>Data efficient: </a:t>
            </a:r>
          </a:p>
          <a:p>
            <a:pPr marL="1257277" lvl="2" indent="-342900" algn="l">
              <a:buFont typeface="Arial" panose="020B0604020202020204" pitchFamily="34" charset="0"/>
              <a:buChar char="•"/>
            </a:pPr>
            <a:r>
              <a:rPr lang="en-US" altLang="zh-CN" dirty="0"/>
              <a:t>N-shot matches zero-shot</a:t>
            </a:r>
          </a:p>
          <a:p>
            <a:pPr marL="1257277" lvl="2" indent="-342900" algn="l">
              <a:buFont typeface="Arial" panose="020B0604020202020204" pitchFamily="34" charset="0"/>
              <a:buChar char="•"/>
            </a:pPr>
            <a:r>
              <a:rPr lang="en-US" altLang="zh-CN" dirty="0"/>
              <a:t>Mean: 20.8</a:t>
            </a:r>
          </a:p>
          <a:p>
            <a:pPr marL="1257277" lvl="2" indent="-342900" algn="l">
              <a:buFont typeface="Arial" panose="020B0604020202020204" pitchFamily="34" charset="0"/>
              <a:buChar char="•"/>
            </a:pPr>
            <a:r>
              <a:rPr lang="en-US" altLang="zh-CN" dirty="0"/>
              <a:t>Median: 5.4</a:t>
            </a:r>
          </a:p>
          <a:p>
            <a:pPr marL="1257277" lvl="2" indent="-342900" algn="l">
              <a:buFont typeface="Arial" panose="020B0604020202020204" pitchFamily="34" charset="0"/>
              <a:buChar char="•"/>
            </a:pPr>
            <a:r>
              <a:rPr lang="en-US" altLang="zh-CN" dirty="0"/>
              <a:t>ImageNet: 16</a:t>
            </a:r>
          </a:p>
        </p:txBody>
      </p:sp>
      <p:pic>
        <p:nvPicPr>
          <p:cNvPr id="4" name="图片 3">
            <a:extLst>
              <a:ext uri="{FF2B5EF4-FFF2-40B4-BE49-F238E27FC236}">
                <a16:creationId xmlns:a16="http://schemas.microsoft.com/office/drawing/2014/main" id="{818C14A1-E923-418E-92FE-AFED3D6C4EB2}"/>
              </a:ext>
            </a:extLst>
          </p:cNvPr>
          <p:cNvPicPr>
            <a:picLocks noChangeAspect="1"/>
          </p:cNvPicPr>
          <p:nvPr/>
        </p:nvPicPr>
        <p:blipFill>
          <a:blip r:embed="rId3"/>
          <a:stretch>
            <a:fillRect/>
          </a:stretch>
        </p:blipFill>
        <p:spPr>
          <a:xfrm>
            <a:off x="5958073" y="791280"/>
            <a:ext cx="5619750" cy="4848225"/>
          </a:xfrm>
          <a:prstGeom prst="rect">
            <a:avLst/>
          </a:prstGeom>
        </p:spPr>
      </p:pic>
    </p:spTree>
    <p:extLst>
      <p:ext uri="{BB962C8B-B14F-4D97-AF65-F5344CB8AC3E}">
        <p14:creationId xmlns:p14="http://schemas.microsoft.com/office/powerpoint/2010/main" val="3529164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4E6F2-36B3-4B41-8A70-D96064F1B243}"/>
              </a:ext>
            </a:extLst>
          </p:cNvPr>
          <p:cNvSpPr>
            <a:spLocks noGrp="1"/>
          </p:cNvSpPr>
          <p:nvPr>
            <p:ph type="ctrTitle"/>
          </p:nvPr>
        </p:nvSpPr>
        <p:spPr/>
        <p:txBody>
          <a:bodyPr/>
          <a:lstStyle/>
          <a:p>
            <a:r>
              <a:rPr lang="en-US" altLang="zh-CN" dirty="0"/>
              <a:t>Experiments</a:t>
            </a:r>
            <a:endParaRPr lang="zh-CN" altLang="en-US" dirty="0"/>
          </a:p>
        </p:txBody>
      </p:sp>
      <p:sp>
        <p:nvSpPr>
          <p:cNvPr id="7" name="副标题 6">
            <a:extLst>
              <a:ext uri="{FF2B5EF4-FFF2-40B4-BE49-F238E27FC236}">
                <a16:creationId xmlns:a16="http://schemas.microsoft.com/office/drawing/2014/main" id="{3843A007-A6A0-474A-ABED-1C3DF9579C2E}"/>
              </a:ext>
            </a:extLst>
          </p:cNvPr>
          <p:cNvSpPr>
            <a:spLocks noGrp="1"/>
          </p:cNvSpPr>
          <p:nvPr>
            <p:ph type="subTitle" idx="1"/>
          </p:nvPr>
        </p:nvSpPr>
        <p:spPr>
          <a:xfrm>
            <a:off x="480291" y="1596965"/>
            <a:ext cx="4393139" cy="4596031"/>
          </a:xfrm>
        </p:spPr>
        <p:txBody>
          <a:bodyPr/>
          <a:lstStyle/>
          <a:p>
            <a:pPr marL="342900" indent="-342900">
              <a:buFont typeface="Arial" panose="020B0604020202020204" pitchFamily="34" charset="0"/>
              <a:buChar char="•"/>
            </a:pPr>
            <a:r>
              <a:rPr lang="en-US" altLang="zh-CN" b="1" dirty="0"/>
              <a:t>Representation Learning - Linear Probing </a:t>
            </a:r>
          </a:p>
          <a:p>
            <a:pPr marL="800089" lvl="1" indent="-342900" algn="l">
              <a:buFont typeface="Arial" panose="020B0604020202020204" pitchFamily="34" charset="0"/>
              <a:buChar char="•"/>
            </a:pPr>
            <a:r>
              <a:rPr lang="en-US" altLang="zh-CN" dirty="0"/>
              <a:t>Vision Transformer are about 3x more compute efficient than ResNets, consistent with the findings of </a:t>
            </a:r>
            <a:r>
              <a:rPr lang="en-US" altLang="zh-CN" i="1" dirty="0"/>
              <a:t>An image is worth 16x16 words: Transformers for image recognition at scale (Dosovitskiy et al., 2020)</a:t>
            </a:r>
          </a:p>
          <a:p>
            <a:pPr marL="800089" lvl="1" indent="-342900" algn="l">
              <a:buFont typeface="Arial" panose="020B0604020202020204" pitchFamily="34" charset="0"/>
              <a:buChar char="•"/>
            </a:pPr>
            <a:r>
              <a:rPr lang="en-US" altLang="zh-CN" dirty="0"/>
              <a:t>Fine-tuned ViT-L/14 at 336x336 px for 1 additional epoch</a:t>
            </a:r>
          </a:p>
          <a:p>
            <a:pPr marL="800089" lvl="1" indent="-342900" algn="l">
              <a:buFont typeface="Arial" panose="020B0604020202020204" pitchFamily="34" charset="0"/>
              <a:buChar char="•"/>
            </a:pPr>
            <a:r>
              <a:rPr lang="en-US" altLang="zh-CN" dirty="0"/>
              <a:t>Evaluated across 27 datasets</a:t>
            </a:r>
          </a:p>
          <a:p>
            <a:pPr marL="800089" lvl="1" indent="-342900" algn="l">
              <a:buFont typeface="Arial" panose="020B0604020202020204" pitchFamily="34" charset="0"/>
              <a:buChar char="•"/>
            </a:pPr>
            <a:r>
              <a:rPr lang="en-US" altLang="zh-CN" dirty="0"/>
              <a:t>Achieved SOTA on 21 datasets</a:t>
            </a:r>
          </a:p>
          <a:p>
            <a:pPr marL="800089" lvl="1" indent="-342900" algn="l">
              <a:buFont typeface="Arial" panose="020B0604020202020204" pitchFamily="34" charset="0"/>
              <a:buChar char="•"/>
            </a:pPr>
            <a:endParaRPr lang="en-US" altLang="zh-CN" dirty="0"/>
          </a:p>
        </p:txBody>
      </p:sp>
      <p:pic>
        <p:nvPicPr>
          <p:cNvPr id="3" name="图片 2">
            <a:extLst>
              <a:ext uri="{FF2B5EF4-FFF2-40B4-BE49-F238E27FC236}">
                <a16:creationId xmlns:a16="http://schemas.microsoft.com/office/drawing/2014/main" id="{ACFE6A68-40F1-403F-AC57-9407AF97AC66}"/>
              </a:ext>
            </a:extLst>
          </p:cNvPr>
          <p:cNvPicPr>
            <a:picLocks noChangeAspect="1"/>
          </p:cNvPicPr>
          <p:nvPr/>
        </p:nvPicPr>
        <p:blipFill>
          <a:blip r:embed="rId3"/>
          <a:stretch>
            <a:fillRect/>
          </a:stretch>
        </p:blipFill>
        <p:spPr>
          <a:xfrm>
            <a:off x="4873430" y="1040446"/>
            <a:ext cx="6935098" cy="4419990"/>
          </a:xfrm>
          <a:prstGeom prst="rect">
            <a:avLst/>
          </a:prstGeom>
        </p:spPr>
      </p:pic>
    </p:spTree>
    <p:extLst>
      <p:ext uri="{BB962C8B-B14F-4D97-AF65-F5344CB8AC3E}">
        <p14:creationId xmlns:p14="http://schemas.microsoft.com/office/powerpoint/2010/main" val="88601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4E6F2-36B3-4B41-8A70-D96064F1B243}"/>
              </a:ext>
            </a:extLst>
          </p:cNvPr>
          <p:cNvSpPr>
            <a:spLocks noGrp="1"/>
          </p:cNvSpPr>
          <p:nvPr>
            <p:ph type="ctrTitle"/>
          </p:nvPr>
        </p:nvSpPr>
        <p:spPr/>
        <p:txBody>
          <a:bodyPr/>
          <a:lstStyle/>
          <a:p>
            <a:r>
              <a:rPr lang="en-US" altLang="zh-CN" dirty="0"/>
              <a:t>Experiments</a:t>
            </a:r>
            <a:endParaRPr lang="zh-CN" altLang="en-US" dirty="0"/>
          </a:p>
        </p:txBody>
      </p:sp>
      <p:sp>
        <p:nvSpPr>
          <p:cNvPr id="7" name="副标题 6">
            <a:extLst>
              <a:ext uri="{FF2B5EF4-FFF2-40B4-BE49-F238E27FC236}">
                <a16:creationId xmlns:a16="http://schemas.microsoft.com/office/drawing/2014/main" id="{3843A007-A6A0-474A-ABED-1C3DF9579C2E}"/>
              </a:ext>
            </a:extLst>
          </p:cNvPr>
          <p:cNvSpPr>
            <a:spLocks noGrp="1"/>
          </p:cNvSpPr>
          <p:nvPr>
            <p:ph type="subTitle" idx="1"/>
          </p:nvPr>
        </p:nvSpPr>
        <p:spPr>
          <a:xfrm>
            <a:off x="480291" y="1596965"/>
            <a:ext cx="5172364" cy="4596031"/>
          </a:xfrm>
        </p:spPr>
        <p:txBody>
          <a:bodyPr/>
          <a:lstStyle/>
          <a:p>
            <a:pPr marL="342900" indent="-342900">
              <a:buFont typeface="Arial" panose="020B0604020202020204" pitchFamily="34" charset="0"/>
              <a:buChar char="•"/>
            </a:pPr>
            <a:r>
              <a:rPr lang="en-US" altLang="zh-CN" b="1" dirty="0"/>
              <a:t>Representation Learning - Linear Probing </a:t>
            </a:r>
          </a:p>
          <a:p>
            <a:pPr marL="800089" lvl="1" indent="-342900" algn="l">
              <a:buFont typeface="Arial" panose="020B0604020202020204" pitchFamily="34" charset="0"/>
              <a:buChar char="•"/>
            </a:pPr>
            <a:r>
              <a:rPr lang="en-US" altLang="zh-CN" dirty="0"/>
              <a:t>CLIP outperforms the current best ImageNet model (Noisy Student EfficientNet-L2) on 21 out of 27 datasets.</a:t>
            </a:r>
          </a:p>
          <a:p>
            <a:pPr marL="800089" lvl="1" indent="-342900" algn="l">
              <a:buFont typeface="Arial" panose="020B0604020202020204" pitchFamily="34" charset="0"/>
              <a:buChar char="•"/>
            </a:pPr>
            <a:r>
              <a:rPr lang="en-US" altLang="zh-CN" dirty="0"/>
              <a:t>Outperforms on </a:t>
            </a:r>
          </a:p>
          <a:p>
            <a:pPr marL="1257277" lvl="2" indent="-342900" algn="l">
              <a:buFont typeface="Arial" panose="020B0604020202020204" pitchFamily="34" charset="0"/>
              <a:buChar char="•"/>
            </a:pPr>
            <a:r>
              <a:rPr lang="en-US" altLang="zh-CN" dirty="0"/>
              <a:t>OCR (SST2 and HatefulMemes)</a:t>
            </a:r>
          </a:p>
          <a:p>
            <a:pPr marL="1257277" lvl="2" indent="-342900" algn="l">
              <a:buFont typeface="Arial" panose="020B0604020202020204" pitchFamily="34" charset="0"/>
              <a:buChar char="•"/>
            </a:pPr>
            <a:r>
              <a:rPr lang="en-US" altLang="zh-CN" dirty="0"/>
              <a:t>Geo-localization and scene recognition (Country211, Sun397)</a:t>
            </a:r>
          </a:p>
          <a:p>
            <a:pPr marL="1257277" lvl="2" indent="-342900" algn="l">
              <a:buFont typeface="Arial" panose="020B0604020202020204" pitchFamily="34" charset="0"/>
              <a:buChar char="•"/>
            </a:pPr>
            <a:r>
              <a:rPr lang="en-US" altLang="zh-CN" dirty="0"/>
              <a:t>Activity recognition in videos (Kinetics 700 and UCF101)</a:t>
            </a:r>
          </a:p>
          <a:p>
            <a:pPr marL="1257277" lvl="2" indent="-342900" algn="l">
              <a:buFont typeface="Arial" panose="020B0604020202020204" pitchFamily="34" charset="0"/>
              <a:buChar char="•"/>
            </a:pPr>
            <a:r>
              <a:rPr lang="en-US" altLang="zh-CN" b="1" dirty="0"/>
              <a:t>Traffic Sign Recognition (GTSRB)</a:t>
            </a:r>
          </a:p>
          <a:p>
            <a:pPr marL="800089" lvl="1" indent="-342900" algn="l">
              <a:buFont typeface="Arial" panose="020B0604020202020204" pitchFamily="34" charset="0"/>
              <a:buChar char="•"/>
            </a:pPr>
            <a:endParaRPr lang="en-US" altLang="zh-CN" dirty="0"/>
          </a:p>
        </p:txBody>
      </p:sp>
      <p:pic>
        <p:nvPicPr>
          <p:cNvPr id="4" name="图片 3">
            <a:extLst>
              <a:ext uri="{FF2B5EF4-FFF2-40B4-BE49-F238E27FC236}">
                <a16:creationId xmlns:a16="http://schemas.microsoft.com/office/drawing/2014/main" id="{A98BD95E-2590-4936-A61E-0E4EEBECCFA5}"/>
              </a:ext>
            </a:extLst>
          </p:cNvPr>
          <p:cNvPicPr>
            <a:picLocks noChangeAspect="1"/>
          </p:cNvPicPr>
          <p:nvPr/>
        </p:nvPicPr>
        <p:blipFill>
          <a:blip r:embed="rId3"/>
          <a:stretch>
            <a:fillRect/>
          </a:stretch>
        </p:blipFill>
        <p:spPr>
          <a:xfrm>
            <a:off x="6313712" y="610105"/>
            <a:ext cx="4837218" cy="5150742"/>
          </a:xfrm>
          <a:prstGeom prst="rect">
            <a:avLst/>
          </a:prstGeom>
        </p:spPr>
      </p:pic>
    </p:spTree>
    <p:extLst>
      <p:ext uri="{BB962C8B-B14F-4D97-AF65-F5344CB8AC3E}">
        <p14:creationId xmlns:p14="http://schemas.microsoft.com/office/powerpoint/2010/main" val="1612994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4E6F2-36B3-4B41-8A70-D96064F1B243}"/>
              </a:ext>
            </a:extLst>
          </p:cNvPr>
          <p:cNvSpPr>
            <a:spLocks noGrp="1"/>
          </p:cNvSpPr>
          <p:nvPr>
            <p:ph type="ctrTitle"/>
          </p:nvPr>
        </p:nvSpPr>
        <p:spPr/>
        <p:txBody>
          <a:bodyPr/>
          <a:lstStyle/>
          <a:p>
            <a:r>
              <a:rPr lang="en-US" altLang="zh-CN" dirty="0"/>
              <a:t>Experiments</a:t>
            </a:r>
            <a:endParaRPr lang="zh-CN" altLang="en-US" dirty="0"/>
          </a:p>
        </p:txBody>
      </p:sp>
      <p:sp>
        <p:nvSpPr>
          <p:cNvPr id="7" name="副标题 6">
            <a:extLst>
              <a:ext uri="{FF2B5EF4-FFF2-40B4-BE49-F238E27FC236}">
                <a16:creationId xmlns:a16="http://schemas.microsoft.com/office/drawing/2014/main" id="{3843A007-A6A0-474A-ABED-1C3DF9579C2E}"/>
              </a:ext>
            </a:extLst>
          </p:cNvPr>
          <p:cNvSpPr>
            <a:spLocks noGrp="1"/>
          </p:cNvSpPr>
          <p:nvPr>
            <p:ph type="subTitle" idx="1"/>
          </p:nvPr>
        </p:nvSpPr>
        <p:spPr>
          <a:xfrm>
            <a:off x="480291" y="1596965"/>
            <a:ext cx="5314867" cy="4596031"/>
          </a:xfrm>
        </p:spPr>
        <p:txBody>
          <a:bodyPr/>
          <a:lstStyle/>
          <a:p>
            <a:pPr marL="342900" indent="-342900">
              <a:buFont typeface="Arial" panose="020B0604020202020204" pitchFamily="34" charset="0"/>
              <a:buChar char="•"/>
            </a:pPr>
            <a:r>
              <a:rPr lang="en-US" altLang="zh-CN" b="1" dirty="0"/>
              <a:t>Representation Learning - Linear Probing </a:t>
            </a:r>
          </a:p>
          <a:p>
            <a:pPr marL="800089" lvl="1" indent="-342900" algn="l">
              <a:buFont typeface="Arial" panose="020B0604020202020204" pitchFamily="34" charset="0"/>
              <a:buChar char="•"/>
            </a:pPr>
            <a:r>
              <a:rPr lang="en-US" altLang="zh-CN" dirty="0"/>
              <a:t>Underperforms on ImageNet</a:t>
            </a:r>
          </a:p>
          <a:p>
            <a:pPr marL="800089" lvl="1" indent="-342900" algn="l">
              <a:buFont typeface="Arial" panose="020B0604020202020204" pitchFamily="34" charset="0"/>
              <a:buChar char="•"/>
            </a:pPr>
            <a:r>
              <a:rPr lang="en-US" altLang="zh-CN" dirty="0"/>
              <a:t>Underperforms on low-resolution datasets (CIFAR10, CIFAR100), intuition: lack of scale-based data augmentation</a:t>
            </a:r>
          </a:p>
          <a:p>
            <a:pPr lvl="1" algn="l"/>
            <a:endParaRPr lang="en-US" altLang="zh-CN" dirty="0"/>
          </a:p>
          <a:p>
            <a:pPr marL="800089" lvl="1" indent="-342900" algn="l">
              <a:buFont typeface="Arial" panose="020B0604020202020204" pitchFamily="34" charset="0"/>
              <a:buChar char="•"/>
            </a:pPr>
            <a:endParaRPr lang="en-US" altLang="zh-CN" dirty="0"/>
          </a:p>
        </p:txBody>
      </p:sp>
      <p:pic>
        <p:nvPicPr>
          <p:cNvPr id="4" name="图片 3">
            <a:extLst>
              <a:ext uri="{FF2B5EF4-FFF2-40B4-BE49-F238E27FC236}">
                <a16:creationId xmlns:a16="http://schemas.microsoft.com/office/drawing/2014/main" id="{A98BD95E-2590-4936-A61E-0E4EEBECCFA5}"/>
              </a:ext>
            </a:extLst>
          </p:cNvPr>
          <p:cNvPicPr>
            <a:picLocks noChangeAspect="1"/>
          </p:cNvPicPr>
          <p:nvPr/>
        </p:nvPicPr>
        <p:blipFill>
          <a:blip r:embed="rId3"/>
          <a:stretch>
            <a:fillRect/>
          </a:stretch>
        </p:blipFill>
        <p:spPr>
          <a:xfrm>
            <a:off x="6313712" y="610105"/>
            <a:ext cx="4837218" cy="5150742"/>
          </a:xfrm>
          <a:prstGeom prst="rect">
            <a:avLst/>
          </a:prstGeom>
        </p:spPr>
      </p:pic>
    </p:spTree>
    <p:extLst>
      <p:ext uri="{BB962C8B-B14F-4D97-AF65-F5344CB8AC3E}">
        <p14:creationId xmlns:p14="http://schemas.microsoft.com/office/powerpoint/2010/main" val="3187646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4E6F2-36B3-4B41-8A70-D96064F1B243}"/>
              </a:ext>
            </a:extLst>
          </p:cNvPr>
          <p:cNvSpPr>
            <a:spLocks noGrp="1"/>
          </p:cNvSpPr>
          <p:nvPr>
            <p:ph type="ctrTitle"/>
          </p:nvPr>
        </p:nvSpPr>
        <p:spPr/>
        <p:txBody>
          <a:bodyPr/>
          <a:lstStyle/>
          <a:p>
            <a:r>
              <a:rPr lang="en-US" altLang="zh-CN" dirty="0"/>
              <a:t>Experiment</a:t>
            </a:r>
            <a:endParaRPr lang="zh-CN" altLang="en-US" dirty="0"/>
          </a:p>
        </p:txBody>
      </p:sp>
      <p:sp>
        <p:nvSpPr>
          <p:cNvPr id="7" name="副标题 6">
            <a:extLst>
              <a:ext uri="{FF2B5EF4-FFF2-40B4-BE49-F238E27FC236}">
                <a16:creationId xmlns:a16="http://schemas.microsoft.com/office/drawing/2014/main" id="{3843A007-A6A0-474A-ABED-1C3DF9579C2E}"/>
              </a:ext>
            </a:extLst>
          </p:cNvPr>
          <p:cNvSpPr>
            <a:spLocks noGrp="1"/>
          </p:cNvSpPr>
          <p:nvPr>
            <p:ph type="subTitle" idx="1"/>
          </p:nvPr>
        </p:nvSpPr>
        <p:spPr>
          <a:xfrm>
            <a:off x="480291" y="1596965"/>
            <a:ext cx="4210462" cy="4596031"/>
          </a:xfrm>
        </p:spPr>
        <p:txBody>
          <a:bodyPr/>
          <a:lstStyle/>
          <a:p>
            <a:pPr marL="342900" indent="-342900">
              <a:buFont typeface="Arial" panose="020B0604020202020204" pitchFamily="34" charset="0"/>
              <a:buChar char="•"/>
            </a:pPr>
            <a:r>
              <a:rPr lang="en-US" altLang="zh-CN" b="1" dirty="0"/>
              <a:t>Robustness</a:t>
            </a:r>
          </a:p>
          <a:p>
            <a:pPr marL="800089" lvl="1" indent="-342900" algn="l">
              <a:buFont typeface="Arial" panose="020B0604020202020204" pitchFamily="34" charset="0"/>
              <a:buChar char="•"/>
            </a:pPr>
            <a:r>
              <a:rPr lang="en-US" altLang="zh-CN" dirty="0"/>
              <a:t>Compare zero-shot ViT-L/14@336px with supervised ResNet101, which has matched ImageNet performance.</a:t>
            </a:r>
          </a:p>
          <a:p>
            <a:pPr marL="800089" lvl="1" indent="-342900" algn="l">
              <a:buFont typeface="Arial" panose="020B0604020202020204" pitchFamily="34" charset="0"/>
              <a:buChar char="•"/>
            </a:pPr>
            <a:endParaRPr lang="en-US" altLang="zh-CN" dirty="0"/>
          </a:p>
        </p:txBody>
      </p:sp>
      <p:pic>
        <p:nvPicPr>
          <p:cNvPr id="3" name="图片 2">
            <a:extLst>
              <a:ext uri="{FF2B5EF4-FFF2-40B4-BE49-F238E27FC236}">
                <a16:creationId xmlns:a16="http://schemas.microsoft.com/office/drawing/2014/main" id="{D2E99560-2610-4D0C-8E9F-3893BD7A5FA3}"/>
              </a:ext>
            </a:extLst>
          </p:cNvPr>
          <p:cNvPicPr>
            <a:picLocks noChangeAspect="1"/>
          </p:cNvPicPr>
          <p:nvPr/>
        </p:nvPicPr>
        <p:blipFill>
          <a:blip r:embed="rId3"/>
          <a:stretch>
            <a:fillRect/>
          </a:stretch>
        </p:blipFill>
        <p:spPr>
          <a:xfrm>
            <a:off x="4599734" y="359234"/>
            <a:ext cx="6219825" cy="5829300"/>
          </a:xfrm>
          <a:prstGeom prst="rect">
            <a:avLst/>
          </a:prstGeom>
        </p:spPr>
      </p:pic>
    </p:spTree>
    <p:extLst>
      <p:ext uri="{BB962C8B-B14F-4D97-AF65-F5344CB8AC3E}">
        <p14:creationId xmlns:p14="http://schemas.microsoft.com/office/powerpoint/2010/main" val="4141929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4E6F2-36B3-4B41-8A70-D96064F1B243}"/>
              </a:ext>
            </a:extLst>
          </p:cNvPr>
          <p:cNvSpPr>
            <a:spLocks noGrp="1"/>
          </p:cNvSpPr>
          <p:nvPr>
            <p:ph type="ctrTitle"/>
          </p:nvPr>
        </p:nvSpPr>
        <p:spPr/>
        <p:txBody>
          <a:bodyPr/>
          <a:lstStyle/>
          <a:p>
            <a:r>
              <a:rPr lang="en-US" altLang="zh-CN" dirty="0"/>
              <a:t>Experiment</a:t>
            </a:r>
            <a:endParaRPr lang="zh-CN" altLang="en-US" dirty="0"/>
          </a:p>
        </p:txBody>
      </p:sp>
      <p:sp>
        <p:nvSpPr>
          <p:cNvPr id="7" name="副标题 6">
            <a:extLst>
              <a:ext uri="{FF2B5EF4-FFF2-40B4-BE49-F238E27FC236}">
                <a16:creationId xmlns:a16="http://schemas.microsoft.com/office/drawing/2014/main" id="{3843A007-A6A0-474A-ABED-1C3DF9579C2E}"/>
              </a:ext>
            </a:extLst>
          </p:cNvPr>
          <p:cNvSpPr>
            <a:spLocks noGrp="1"/>
          </p:cNvSpPr>
          <p:nvPr>
            <p:ph type="subTitle" idx="1"/>
          </p:nvPr>
        </p:nvSpPr>
        <p:spPr>
          <a:xfrm>
            <a:off x="480290" y="1596965"/>
            <a:ext cx="4697351" cy="4596031"/>
          </a:xfrm>
        </p:spPr>
        <p:txBody>
          <a:bodyPr/>
          <a:lstStyle/>
          <a:p>
            <a:pPr marL="342900" indent="-342900">
              <a:buFont typeface="Arial" panose="020B0604020202020204" pitchFamily="34" charset="0"/>
              <a:buChar char="•"/>
            </a:pPr>
            <a:r>
              <a:rPr lang="en-US" altLang="zh-CN" b="1" dirty="0"/>
              <a:t>Robustness</a:t>
            </a:r>
          </a:p>
          <a:p>
            <a:pPr marL="800089" lvl="1" indent="-342900" algn="l">
              <a:buFont typeface="Arial" panose="020B0604020202020204" pitchFamily="34" charset="0"/>
              <a:buChar char="•"/>
            </a:pPr>
            <a:r>
              <a:rPr lang="en-US" altLang="zh-CN" dirty="0"/>
              <a:t>Adapted CLIP to the ImageNet Distribution via a L2 regularized logistic regression classifier fit to CLIP features on the ImageNet training set.</a:t>
            </a:r>
          </a:p>
          <a:p>
            <a:pPr marL="800089" lvl="1" indent="-342900" algn="l">
              <a:buFont typeface="Arial" panose="020B0604020202020204" pitchFamily="34" charset="0"/>
              <a:buChar char="•"/>
            </a:pPr>
            <a:r>
              <a:rPr lang="en-US" altLang="zh-CN" dirty="0"/>
              <a:t>Accuracy on ImageNet increases by 9.2% while average accuracy across 7 dataset slightly decreases.</a:t>
            </a:r>
          </a:p>
          <a:p>
            <a:pPr marL="800089" lvl="1" indent="-342900" algn="l">
              <a:buFont typeface="Arial" panose="020B0604020202020204" pitchFamily="34" charset="0"/>
              <a:buChar char="•"/>
            </a:pPr>
            <a:r>
              <a:rPr lang="en-US" altLang="zh-CN" dirty="0"/>
              <a:t>Fitting to the ImageNet is not robust to natural distribution shift.</a:t>
            </a:r>
          </a:p>
          <a:p>
            <a:pPr marL="800089" lvl="1" indent="-342900" algn="l">
              <a:buFont typeface="Arial" panose="020B0604020202020204" pitchFamily="34" charset="0"/>
              <a:buChar char="•"/>
            </a:pPr>
            <a:endParaRPr lang="en-US" altLang="zh-CN" dirty="0"/>
          </a:p>
        </p:txBody>
      </p:sp>
      <p:pic>
        <p:nvPicPr>
          <p:cNvPr id="4" name="图片 3">
            <a:extLst>
              <a:ext uri="{FF2B5EF4-FFF2-40B4-BE49-F238E27FC236}">
                <a16:creationId xmlns:a16="http://schemas.microsoft.com/office/drawing/2014/main" id="{254DFEE3-FF83-4AD2-BE83-48F8BB13AE24}"/>
              </a:ext>
            </a:extLst>
          </p:cNvPr>
          <p:cNvPicPr>
            <a:picLocks noChangeAspect="1"/>
          </p:cNvPicPr>
          <p:nvPr/>
        </p:nvPicPr>
        <p:blipFill>
          <a:blip r:embed="rId3"/>
          <a:stretch>
            <a:fillRect/>
          </a:stretch>
        </p:blipFill>
        <p:spPr>
          <a:xfrm>
            <a:off x="5604348" y="1819707"/>
            <a:ext cx="5495925" cy="2886075"/>
          </a:xfrm>
          <a:prstGeom prst="rect">
            <a:avLst/>
          </a:prstGeom>
        </p:spPr>
      </p:pic>
    </p:spTree>
    <p:extLst>
      <p:ext uri="{BB962C8B-B14F-4D97-AF65-F5344CB8AC3E}">
        <p14:creationId xmlns:p14="http://schemas.microsoft.com/office/powerpoint/2010/main" val="2042788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4E6F2-36B3-4B41-8A70-D96064F1B243}"/>
              </a:ext>
            </a:extLst>
          </p:cNvPr>
          <p:cNvSpPr>
            <a:spLocks noGrp="1"/>
          </p:cNvSpPr>
          <p:nvPr>
            <p:ph type="ctrTitle"/>
          </p:nvPr>
        </p:nvSpPr>
        <p:spPr/>
        <p:txBody>
          <a:bodyPr/>
          <a:lstStyle/>
          <a:p>
            <a:r>
              <a:rPr lang="en-US" altLang="zh-CN" dirty="0"/>
              <a:t>Experiment</a:t>
            </a:r>
            <a:endParaRPr lang="zh-CN" altLang="en-US" dirty="0"/>
          </a:p>
        </p:txBody>
      </p:sp>
      <mc:AlternateContent xmlns:mc="http://schemas.openxmlformats.org/markup-compatibility/2006" xmlns:a14="http://schemas.microsoft.com/office/drawing/2010/main">
        <mc:Choice Requires="a14">
          <p:sp>
            <p:nvSpPr>
              <p:cNvPr id="7" name="副标题 6">
                <a:extLst>
                  <a:ext uri="{FF2B5EF4-FFF2-40B4-BE49-F238E27FC236}">
                    <a16:creationId xmlns:a16="http://schemas.microsoft.com/office/drawing/2014/main" id="{3843A007-A6A0-474A-ABED-1C3DF9579C2E}"/>
                  </a:ext>
                </a:extLst>
              </p:cNvPr>
              <p:cNvSpPr>
                <a:spLocks noGrp="1"/>
              </p:cNvSpPr>
              <p:nvPr>
                <p:ph type="subTitle" idx="1"/>
              </p:nvPr>
            </p:nvSpPr>
            <p:spPr>
              <a:xfrm>
                <a:off x="480290" y="1596965"/>
                <a:ext cx="5278788" cy="4596031"/>
              </a:xfrm>
            </p:spPr>
            <p:txBody>
              <a:bodyPr/>
              <a:lstStyle/>
              <a:p>
                <a:pPr marL="342900" indent="-342900">
                  <a:buFont typeface="Arial" panose="020B0604020202020204" pitchFamily="34" charset="0"/>
                  <a:buChar char="•"/>
                </a:pPr>
                <a:r>
                  <a:rPr lang="en-US" altLang="zh-CN" b="1" dirty="0"/>
                  <a:t>Robustness</a:t>
                </a:r>
              </a:p>
              <a:p>
                <a:pPr marL="800089" lvl="1" indent="-342900" algn="l">
                  <a:buFont typeface="Arial" panose="020B0604020202020204" pitchFamily="34" charset="0"/>
                  <a:buChar char="•"/>
                </a:pPr>
                <a:r>
                  <a:rPr lang="en-US" altLang="zh-CN" dirty="0"/>
                  <a:t>Visualize the performance of zero-shot,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𝑛</m:t>
                        </m:r>
                      </m:sup>
                    </m:sSup>
                  </m:oMath>
                </a14:m>
                <a:r>
                  <a:rPr lang="en-US" altLang="zh-CN" dirty="0"/>
                  <a:t> shot and fully supervised logistic regression classifier on CLIP</a:t>
                </a:r>
              </a:p>
              <a:p>
                <a:pPr marL="800089" lvl="1" indent="-342900" algn="l">
                  <a:buFont typeface="Arial" panose="020B0604020202020204" pitchFamily="34" charset="0"/>
                  <a:buChar char="•"/>
                </a:pPr>
                <a:r>
                  <a:rPr lang="en-US" altLang="zh-CN" dirty="0"/>
                  <a:t>Robustness gap between CLIP and existing models shrinks as getting “more supervised”</a:t>
                </a:r>
              </a:p>
              <a:p>
                <a:pPr marL="800089" lvl="1" indent="-342900" algn="l">
                  <a:buFont typeface="Arial" panose="020B0604020202020204" pitchFamily="34" charset="0"/>
                  <a:buChar char="•"/>
                </a:pPr>
                <a:r>
                  <a:rPr lang="en-US" altLang="zh-CN" dirty="0"/>
                  <a:t>High effective robustness seems to result from minimizing the amount of distribution specific training data a model has access to (zero-shot gives best robustness), but this comes at a cost of reducing dataset-specific performance</a:t>
                </a:r>
              </a:p>
            </p:txBody>
          </p:sp>
        </mc:Choice>
        <mc:Fallback xmlns="">
          <p:sp>
            <p:nvSpPr>
              <p:cNvPr id="7" name="副标题 6">
                <a:extLst>
                  <a:ext uri="{FF2B5EF4-FFF2-40B4-BE49-F238E27FC236}">
                    <a16:creationId xmlns:a16="http://schemas.microsoft.com/office/drawing/2014/main" id="{3843A007-A6A0-474A-ABED-1C3DF9579C2E}"/>
                  </a:ext>
                </a:extLst>
              </p:cNvPr>
              <p:cNvSpPr>
                <a:spLocks noGrp="1" noRot="1" noChangeAspect="1" noMove="1" noResize="1" noEditPoints="1" noAdjustHandles="1" noChangeArrowheads="1" noChangeShapeType="1" noTextEdit="1"/>
              </p:cNvSpPr>
              <p:nvPr>
                <p:ph type="subTitle" idx="1"/>
              </p:nvPr>
            </p:nvSpPr>
            <p:spPr>
              <a:xfrm>
                <a:off x="480290" y="1596965"/>
                <a:ext cx="5278788" cy="4596031"/>
              </a:xfrm>
              <a:blipFill>
                <a:blip r:embed="rId3"/>
                <a:stretch>
                  <a:fillRect l="-1617" t="-1857" r="-2079"/>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6B773AF9-70DA-4BCC-865E-A8BEC415982E}"/>
              </a:ext>
            </a:extLst>
          </p:cNvPr>
          <p:cNvPicPr>
            <a:picLocks noChangeAspect="1"/>
          </p:cNvPicPr>
          <p:nvPr/>
        </p:nvPicPr>
        <p:blipFill>
          <a:blip r:embed="rId4"/>
          <a:stretch>
            <a:fillRect/>
          </a:stretch>
        </p:blipFill>
        <p:spPr>
          <a:xfrm>
            <a:off x="5906861" y="462519"/>
            <a:ext cx="5762625" cy="5505450"/>
          </a:xfrm>
          <a:prstGeom prst="rect">
            <a:avLst/>
          </a:prstGeom>
        </p:spPr>
      </p:pic>
    </p:spTree>
    <p:extLst>
      <p:ext uri="{BB962C8B-B14F-4D97-AF65-F5344CB8AC3E}">
        <p14:creationId xmlns:p14="http://schemas.microsoft.com/office/powerpoint/2010/main" val="955216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4E6F2-36B3-4B41-8A70-D96064F1B243}"/>
              </a:ext>
            </a:extLst>
          </p:cNvPr>
          <p:cNvSpPr>
            <a:spLocks noGrp="1"/>
          </p:cNvSpPr>
          <p:nvPr>
            <p:ph type="ctrTitle"/>
          </p:nvPr>
        </p:nvSpPr>
        <p:spPr/>
        <p:txBody>
          <a:bodyPr/>
          <a:lstStyle/>
          <a:p>
            <a:r>
              <a:rPr lang="en-US" altLang="zh-CN" dirty="0"/>
              <a:t>Summary</a:t>
            </a:r>
            <a:endParaRPr lang="zh-CN" altLang="en-US" dirty="0"/>
          </a:p>
        </p:txBody>
      </p:sp>
      <p:sp>
        <p:nvSpPr>
          <p:cNvPr id="2" name="文本框 1">
            <a:extLst>
              <a:ext uri="{FF2B5EF4-FFF2-40B4-BE49-F238E27FC236}">
                <a16:creationId xmlns:a16="http://schemas.microsoft.com/office/drawing/2014/main" id="{BC37AC13-B99F-4E64-9EC2-52F75F284B08}"/>
              </a:ext>
            </a:extLst>
          </p:cNvPr>
          <p:cNvSpPr txBox="1"/>
          <p:nvPr/>
        </p:nvSpPr>
        <p:spPr>
          <a:xfrm>
            <a:off x="489526" y="1468582"/>
            <a:ext cx="11185237" cy="5262979"/>
          </a:xfrm>
          <a:prstGeom prst="rect">
            <a:avLst/>
          </a:prstGeom>
          <a:noFill/>
        </p:spPr>
        <p:txBody>
          <a:bodyPr wrap="square" numCol="2" rtlCol="0">
            <a:spAutoFit/>
          </a:bodyPr>
          <a:lstStyle/>
          <a:p>
            <a:pPr marL="285750" indent="-285750">
              <a:buFont typeface="Arial" panose="020B0604020202020204" pitchFamily="34" charset="0"/>
              <a:buChar char="•"/>
            </a:pPr>
            <a:r>
              <a:rPr lang="en-US" altLang="zh-CN" sz="2400" dirty="0"/>
              <a:t>Pros:</a:t>
            </a:r>
          </a:p>
          <a:p>
            <a:pPr marL="800100" lvl="1" indent="-342900">
              <a:lnSpc>
                <a:spcPct val="150000"/>
              </a:lnSpc>
              <a:buFont typeface="Wingdings" panose="05000000000000000000" pitchFamily="2" charset="2"/>
              <a:buChar char="Ø"/>
            </a:pPr>
            <a:r>
              <a:rPr lang="en-US" altLang="zh-CN" sz="2000" dirty="0"/>
              <a:t>Abundant web image-text data vs. “Golden” human-labeled data</a:t>
            </a:r>
          </a:p>
          <a:p>
            <a:pPr marL="800100" lvl="1" indent="-342900">
              <a:lnSpc>
                <a:spcPct val="150000"/>
              </a:lnSpc>
              <a:buFont typeface="Wingdings" panose="05000000000000000000" pitchFamily="2" charset="2"/>
              <a:buChar char="Ø"/>
            </a:pPr>
            <a:r>
              <a:rPr lang="en-US" altLang="zh-CN" sz="2000" dirty="0"/>
              <a:t>Generalize well to a series of tasks</a:t>
            </a:r>
          </a:p>
          <a:p>
            <a:pPr marL="800100" lvl="1" indent="-342900">
              <a:lnSpc>
                <a:spcPct val="150000"/>
              </a:lnSpc>
              <a:buFont typeface="Wingdings" panose="05000000000000000000" pitchFamily="2" charset="2"/>
              <a:buChar char="Ø"/>
            </a:pPr>
            <a:r>
              <a:rPr lang="en-US" altLang="zh-CN" sz="2000" dirty="0"/>
              <a:t>Compute Efficient (Bag of words + Contrastive Objective + Vision Transformer)</a:t>
            </a:r>
          </a:p>
          <a:p>
            <a:pPr marL="800100" lvl="1" indent="-342900">
              <a:lnSpc>
                <a:spcPct val="150000"/>
              </a:lnSpc>
              <a:buFont typeface="Wingdings" panose="05000000000000000000" pitchFamily="2" charset="2"/>
              <a:buChar char="Ø"/>
            </a:pPr>
            <a:endParaRPr lang="en-US" altLang="zh-CN" sz="2000" dirty="0"/>
          </a:p>
          <a:p>
            <a:pPr marL="800100" lvl="1" indent="-342900">
              <a:lnSpc>
                <a:spcPct val="150000"/>
              </a:lnSpc>
              <a:buFont typeface="Wingdings" panose="05000000000000000000" pitchFamily="2" charset="2"/>
              <a:buChar char="Ø"/>
            </a:pPr>
            <a:endParaRPr lang="en-US" altLang="zh-CN" sz="2000" dirty="0"/>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Cons:</a:t>
            </a:r>
          </a:p>
          <a:p>
            <a:pPr marL="800100" lvl="1" indent="-342900">
              <a:lnSpc>
                <a:spcPct val="150000"/>
              </a:lnSpc>
              <a:buFont typeface="Wingdings" panose="05000000000000000000" pitchFamily="2" charset="2"/>
              <a:buChar char="Ø"/>
            </a:pPr>
            <a:r>
              <a:rPr lang="en-US" altLang="zh-CN" sz="2000" dirty="0"/>
              <a:t>Web data are unfiltered and uncurated, and may exhibit social bias.</a:t>
            </a:r>
          </a:p>
          <a:p>
            <a:pPr marL="800100" lvl="1" indent="-342900">
              <a:lnSpc>
                <a:spcPct val="150000"/>
              </a:lnSpc>
              <a:buFont typeface="Wingdings" panose="05000000000000000000" pitchFamily="2" charset="2"/>
              <a:buChar char="Ø"/>
            </a:pPr>
            <a:r>
              <a:rPr lang="en-US" altLang="zh-CN" sz="2000" dirty="0"/>
              <a:t>Performance still well below supervised SOTA</a:t>
            </a:r>
          </a:p>
          <a:p>
            <a:pPr marL="800100" lvl="1" indent="-342900">
              <a:lnSpc>
                <a:spcPct val="150000"/>
              </a:lnSpc>
              <a:buFont typeface="Wingdings" panose="05000000000000000000" pitchFamily="2" charset="2"/>
              <a:buChar char="Ø"/>
            </a:pPr>
            <a:r>
              <a:rPr lang="en-US" altLang="zh-CN" sz="2000" dirty="0"/>
              <a:t>Struggles on more abstract or complex tasks (e.g. counting objects, predicting tumor)</a:t>
            </a:r>
          </a:p>
          <a:p>
            <a:pPr marL="800100" lvl="1" indent="-342900">
              <a:lnSpc>
                <a:spcPct val="150000"/>
              </a:lnSpc>
              <a:buFont typeface="Wingdings" panose="05000000000000000000" pitchFamily="2" charset="2"/>
              <a:buChar char="Ø"/>
            </a:pPr>
            <a:r>
              <a:rPr lang="en-US" altLang="zh-CN" sz="2000" dirty="0"/>
              <a:t>Poor generalization to images not covered in its pre-training dataset (88% on MNIST, worse than a simple logistic regression)</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1366332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88460-6AAA-4935-833B-62BDB7D00FCD}"/>
              </a:ext>
            </a:extLst>
          </p:cNvPr>
          <p:cNvSpPr>
            <a:spLocks noGrp="1"/>
          </p:cNvSpPr>
          <p:nvPr>
            <p:ph type="ctrTitle"/>
          </p:nvPr>
        </p:nvSpPr>
        <p:spPr/>
        <p:txBody>
          <a:bodyPr/>
          <a:lstStyle/>
          <a:p>
            <a:r>
              <a:rPr lang="en-US" altLang="zh-CN" dirty="0"/>
              <a:t>Discussion</a:t>
            </a:r>
            <a:endParaRPr lang="zh-CN" altLang="en-US" dirty="0"/>
          </a:p>
        </p:txBody>
      </p:sp>
      <p:sp>
        <p:nvSpPr>
          <p:cNvPr id="3" name="副标题 2">
            <a:extLst>
              <a:ext uri="{FF2B5EF4-FFF2-40B4-BE49-F238E27FC236}">
                <a16:creationId xmlns:a16="http://schemas.microsoft.com/office/drawing/2014/main" id="{9DB89314-513A-401D-8A4C-D8FF6DDB32E9}"/>
              </a:ext>
            </a:extLst>
          </p:cNvPr>
          <p:cNvSpPr>
            <a:spLocks noGrp="1"/>
          </p:cNvSpPr>
          <p:nvPr>
            <p:ph type="subTitle" idx="1"/>
          </p:nvPr>
        </p:nvSpPr>
        <p:spPr>
          <a:xfrm>
            <a:off x="480291" y="1596965"/>
            <a:ext cx="10460236" cy="4596031"/>
          </a:xfrm>
        </p:spPr>
        <p:txBody>
          <a:bodyPr/>
          <a:lstStyle/>
          <a:p>
            <a:pPr marL="342900" indent="-342900">
              <a:buFont typeface="Arial" panose="020B0604020202020204" pitchFamily="34" charset="0"/>
              <a:buChar char="•"/>
            </a:pPr>
            <a:r>
              <a:rPr lang="en-US" altLang="zh-CN" dirty="0"/>
              <a:t>Should we really consider language-based supervision to be “unsupervised“? </a:t>
            </a:r>
          </a:p>
          <a:p>
            <a:endParaRPr lang="en-US" altLang="zh-CN" dirty="0"/>
          </a:p>
          <a:p>
            <a:pPr marL="342900" indent="-342900">
              <a:buFont typeface="Arial" panose="020B0604020202020204" pitchFamily="34" charset="0"/>
              <a:buChar char="•"/>
            </a:pPr>
            <a:r>
              <a:rPr lang="en-US" altLang="zh-CN" dirty="0"/>
              <a:t>What’s the main advantage of web data compared with human-labeled data? What about disadvantages? </a:t>
            </a:r>
          </a:p>
          <a:p>
            <a:endParaRPr lang="en-US" altLang="zh-CN" dirty="0"/>
          </a:p>
          <a:p>
            <a:pPr marL="342900" indent="-342900">
              <a:buFont typeface="Arial" panose="020B0604020202020204" pitchFamily="34" charset="0"/>
              <a:buChar char="•"/>
            </a:pPr>
            <a:r>
              <a:rPr lang="en-US" altLang="zh-CN" dirty="0"/>
              <a:t>Does language supervised visual pre-training really generalize well or is it mainly the power of data?</a:t>
            </a:r>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en-US" altLang="zh-CN" dirty="0"/>
              <a:t>What do you think of the future of language supervised visual pre-training?</a:t>
            </a:r>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endParaRPr lang="en-US" altLang="zh-CN" dirty="0"/>
          </a:p>
        </p:txBody>
      </p:sp>
    </p:spTree>
    <p:extLst>
      <p:ext uri="{BB962C8B-B14F-4D97-AF65-F5344CB8AC3E}">
        <p14:creationId xmlns:p14="http://schemas.microsoft.com/office/powerpoint/2010/main" val="3501949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4E6F2-36B3-4B41-8A70-D96064F1B243}"/>
              </a:ext>
            </a:extLst>
          </p:cNvPr>
          <p:cNvSpPr>
            <a:spLocks noGrp="1"/>
          </p:cNvSpPr>
          <p:nvPr>
            <p:ph type="ctrTitle"/>
          </p:nvPr>
        </p:nvSpPr>
        <p:spPr/>
        <p:txBody>
          <a:bodyPr/>
          <a:lstStyle/>
          <a:p>
            <a:r>
              <a:rPr lang="en-US" altLang="zh-CN" dirty="0"/>
              <a:t>Motivations</a:t>
            </a:r>
            <a:endParaRPr lang="zh-CN" altLang="en-US" dirty="0"/>
          </a:p>
        </p:txBody>
      </p:sp>
      <p:sp>
        <p:nvSpPr>
          <p:cNvPr id="7" name="副标题 6">
            <a:extLst>
              <a:ext uri="{FF2B5EF4-FFF2-40B4-BE49-F238E27FC236}">
                <a16:creationId xmlns:a16="http://schemas.microsoft.com/office/drawing/2014/main" id="{3843A007-A6A0-474A-ABED-1C3DF9579C2E}"/>
              </a:ext>
            </a:extLst>
          </p:cNvPr>
          <p:cNvSpPr>
            <a:spLocks noGrp="1"/>
          </p:cNvSpPr>
          <p:nvPr>
            <p:ph type="subTitle" idx="1"/>
          </p:nvPr>
        </p:nvSpPr>
        <p:spPr>
          <a:xfrm>
            <a:off x="480291" y="1596965"/>
            <a:ext cx="5929746" cy="4596031"/>
          </a:xfrm>
        </p:spPr>
        <p:txBody>
          <a:bodyPr/>
          <a:lstStyle/>
          <a:p>
            <a:pPr marL="342900" indent="-342900">
              <a:buFont typeface="Arial" panose="020B0604020202020204" pitchFamily="34" charset="0"/>
              <a:buChar char="•"/>
            </a:pPr>
            <a:r>
              <a:rPr lang="en-US" altLang="zh-CN" dirty="0"/>
              <a:t>Unsupervised Generative Pre-training revolutionized </a:t>
            </a:r>
            <a:r>
              <a:rPr lang="en-US" altLang="zh-CN" i="1" dirty="0"/>
              <a:t>NLP</a:t>
            </a:r>
          </a:p>
          <a:p>
            <a:pPr marL="342900" indent="-342900">
              <a:buFont typeface="Arial" panose="020B0604020202020204" pitchFamily="34" charset="0"/>
              <a:buChar char="•"/>
            </a:pPr>
            <a:r>
              <a:rPr lang="en-US" altLang="zh-CN" dirty="0"/>
              <a:t>Flagship systems like </a:t>
            </a:r>
            <a:r>
              <a:rPr lang="en-US" altLang="zh-CN" i="1" dirty="0"/>
              <a:t>GPT-3 (Brown et al., 2020)</a:t>
            </a:r>
            <a:r>
              <a:rPr lang="en-US" altLang="zh-CN" dirty="0"/>
              <a:t> are now competitive across many zero-shot tasks requiring little/no dataset specific training data.</a:t>
            </a:r>
          </a:p>
          <a:p>
            <a:pPr marL="342900" indent="-342900">
              <a:buFont typeface="Arial" panose="020B0604020202020204" pitchFamily="34" charset="0"/>
              <a:buChar char="•"/>
            </a:pPr>
            <a:r>
              <a:rPr lang="en-US" altLang="zh-CN" dirty="0"/>
              <a:t>Pre-training methods of large-scale </a:t>
            </a:r>
            <a:r>
              <a:rPr lang="en-US" altLang="zh-CN" b="1" dirty="0"/>
              <a:t>web text</a:t>
            </a:r>
            <a:r>
              <a:rPr lang="en-US" altLang="zh-CN" dirty="0"/>
              <a:t> data surpasses that of high-quality human-labeled NLP datasets</a:t>
            </a:r>
          </a:p>
        </p:txBody>
      </p:sp>
      <p:pic>
        <p:nvPicPr>
          <p:cNvPr id="1028" name="Picture 4" descr="Image result for GPT-3">
            <a:extLst>
              <a:ext uri="{FF2B5EF4-FFF2-40B4-BE49-F238E27FC236}">
                <a16:creationId xmlns:a16="http://schemas.microsoft.com/office/drawing/2014/main" id="{E7427070-B89B-40E4-B7ED-CBAEF1228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0037" y="1596965"/>
            <a:ext cx="5173950" cy="3257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536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4E6F2-36B3-4B41-8A70-D96064F1B243}"/>
              </a:ext>
            </a:extLst>
          </p:cNvPr>
          <p:cNvSpPr>
            <a:spLocks noGrp="1"/>
          </p:cNvSpPr>
          <p:nvPr>
            <p:ph type="ctrTitle"/>
          </p:nvPr>
        </p:nvSpPr>
        <p:spPr/>
        <p:txBody>
          <a:bodyPr/>
          <a:lstStyle/>
          <a:p>
            <a:r>
              <a:rPr lang="en-US" altLang="zh-CN" dirty="0"/>
              <a:t>Motivations</a:t>
            </a:r>
            <a:endParaRPr lang="zh-CN" altLang="en-US" dirty="0"/>
          </a:p>
        </p:txBody>
      </p:sp>
      <p:sp>
        <p:nvSpPr>
          <p:cNvPr id="7" name="副标题 6">
            <a:extLst>
              <a:ext uri="{FF2B5EF4-FFF2-40B4-BE49-F238E27FC236}">
                <a16:creationId xmlns:a16="http://schemas.microsoft.com/office/drawing/2014/main" id="{3843A007-A6A0-474A-ABED-1C3DF9579C2E}"/>
              </a:ext>
            </a:extLst>
          </p:cNvPr>
          <p:cNvSpPr>
            <a:spLocks noGrp="1"/>
          </p:cNvSpPr>
          <p:nvPr>
            <p:ph type="subTitle" idx="1"/>
          </p:nvPr>
        </p:nvSpPr>
        <p:spPr>
          <a:xfrm>
            <a:off x="480291" y="1596965"/>
            <a:ext cx="6017328" cy="4596031"/>
          </a:xfrm>
        </p:spPr>
        <p:txBody>
          <a:bodyPr/>
          <a:lstStyle/>
          <a:p>
            <a:pPr marL="342900" indent="-342900">
              <a:buFont typeface="Arial" panose="020B0604020202020204" pitchFamily="34" charset="0"/>
              <a:buChar char="•"/>
            </a:pPr>
            <a:r>
              <a:rPr lang="en-US" altLang="zh-CN" dirty="0"/>
              <a:t>Could large-scale </a:t>
            </a:r>
            <a:r>
              <a:rPr lang="en-US" altLang="zh-CN" b="1" dirty="0"/>
              <a:t>web text </a:t>
            </a:r>
            <a:r>
              <a:rPr lang="en-US" altLang="zh-CN" dirty="0"/>
              <a:t>helps with pre-training in computer vision? </a:t>
            </a:r>
          </a:p>
          <a:p>
            <a:pPr marL="342900" indent="-342900">
              <a:buFont typeface="Arial" panose="020B0604020202020204" pitchFamily="34" charset="0"/>
              <a:buChar char="•"/>
            </a:pPr>
            <a:r>
              <a:rPr lang="en-US" altLang="zh-CN" i="1" dirty="0"/>
              <a:t>Learning Visual N-Grams From Web Data (Li et al., 2017)</a:t>
            </a:r>
            <a:r>
              <a:rPr lang="en-US" altLang="zh-CN" dirty="0"/>
              <a:t> </a:t>
            </a:r>
          </a:p>
          <a:p>
            <a:pPr marL="342900" indent="-342900">
              <a:buFont typeface="Arial" panose="020B0604020202020204" pitchFamily="34" charset="0"/>
              <a:buChar char="•"/>
            </a:pPr>
            <a:r>
              <a:rPr lang="en-US" altLang="zh-CN" dirty="0"/>
              <a:t>Train a CNN to predict n-grams from images</a:t>
            </a:r>
          </a:p>
          <a:p>
            <a:pPr marL="342900" indent="-342900">
              <a:buFont typeface="Arial" panose="020B0604020202020204" pitchFamily="34" charset="0"/>
              <a:buChar char="•"/>
            </a:pPr>
            <a:r>
              <a:rPr lang="en-US" altLang="zh-CN" dirty="0"/>
              <a:t>Matched target classes with n-grams in the dictionary</a:t>
            </a:r>
          </a:p>
          <a:p>
            <a:pPr marL="342900" indent="-342900">
              <a:buFont typeface="Arial" panose="020B0604020202020204" pitchFamily="34" charset="0"/>
              <a:buChar char="•"/>
            </a:pPr>
            <a:r>
              <a:rPr lang="en-US" altLang="zh-CN" dirty="0"/>
              <a:t>For a given image, predict n-grams, score each class, and predict the highest-scoring class for that image</a:t>
            </a:r>
          </a:p>
        </p:txBody>
      </p:sp>
      <p:pic>
        <p:nvPicPr>
          <p:cNvPr id="3" name="图片 2">
            <a:extLst>
              <a:ext uri="{FF2B5EF4-FFF2-40B4-BE49-F238E27FC236}">
                <a16:creationId xmlns:a16="http://schemas.microsoft.com/office/drawing/2014/main" id="{206F4F54-C020-4B8C-AB2C-A1818E9FC63D}"/>
              </a:ext>
            </a:extLst>
          </p:cNvPr>
          <p:cNvPicPr>
            <a:picLocks noChangeAspect="1"/>
          </p:cNvPicPr>
          <p:nvPr/>
        </p:nvPicPr>
        <p:blipFill>
          <a:blip r:embed="rId3"/>
          <a:stretch>
            <a:fillRect/>
          </a:stretch>
        </p:blipFill>
        <p:spPr>
          <a:xfrm>
            <a:off x="7291219" y="656049"/>
            <a:ext cx="3498701" cy="3574460"/>
          </a:xfrm>
          <a:prstGeom prst="rect">
            <a:avLst/>
          </a:prstGeom>
        </p:spPr>
      </p:pic>
      <p:pic>
        <p:nvPicPr>
          <p:cNvPr id="5" name="图片 4">
            <a:extLst>
              <a:ext uri="{FF2B5EF4-FFF2-40B4-BE49-F238E27FC236}">
                <a16:creationId xmlns:a16="http://schemas.microsoft.com/office/drawing/2014/main" id="{F39AD33E-4EF7-4085-AC1C-DF807E9C3F79}"/>
              </a:ext>
            </a:extLst>
          </p:cNvPr>
          <p:cNvPicPr>
            <a:picLocks noChangeAspect="1"/>
          </p:cNvPicPr>
          <p:nvPr/>
        </p:nvPicPr>
        <p:blipFill>
          <a:blip r:embed="rId4"/>
          <a:stretch>
            <a:fillRect/>
          </a:stretch>
        </p:blipFill>
        <p:spPr>
          <a:xfrm>
            <a:off x="6583119" y="4399387"/>
            <a:ext cx="4914900" cy="1600200"/>
          </a:xfrm>
          <a:prstGeom prst="rect">
            <a:avLst/>
          </a:prstGeom>
        </p:spPr>
      </p:pic>
      <p:sp>
        <p:nvSpPr>
          <p:cNvPr id="8" name="矩形 7">
            <a:extLst>
              <a:ext uri="{FF2B5EF4-FFF2-40B4-BE49-F238E27FC236}">
                <a16:creationId xmlns:a16="http://schemas.microsoft.com/office/drawing/2014/main" id="{EBDCEC4C-504C-43B5-A935-B9602EBBA8CB}"/>
              </a:ext>
            </a:extLst>
          </p:cNvPr>
          <p:cNvSpPr/>
          <p:nvPr/>
        </p:nvSpPr>
        <p:spPr>
          <a:xfrm>
            <a:off x="6766560" y="5658523"/>
            <a:ext cx="4647304" cy="2259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553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4E6F2-36B3-4B41-8A70-D96064F1B243}"/>
              </a:ext>
            </a:extLst>
          </p:cNvPr>
          <p:cNvSpPr>
            <a:spLocks noGrp="1"/>
          </p:cNvSpPr>
          <p:nvPr>
            <p:ph type="ctrTitle"/>
          </p:nvPr>
        </p:nvSpPr>
        <p:spPr/>
        <p:txBody>
          <a:bodyPr/>
          <a:lstStyle/>
          <a:p>
            <a:r>
              <a:rPr lang="en-US" altLang="zh-CN" dirty="0"/>
              <a:t>Motivations</a:t>
            </a:r>
            <a:endParaRPr lang="zh-CN" altLang="en-US" dirty="0"/>
          </a:p>
        </p:txBody>
      </p:sp>
      <p:sp>
        <p:nvSpPr>
          <p:cNvPr id="7" name="副标题 6">
            <a:extLst>
              <a:ext uri="{FF2B5EF4-FFF2-40B4-BE49-F238E27FC236}">
                <a16:creationId xmlns:a16="http://schemas.microsoft.com/office/drawing/2014/main" id="{3843A007-A6A0-474A-ABED-1C3DF9579C2E}"/>
              </a:ext>
            </a:extLst>
          </p:cNvPr>
          <p:cNvSpPr>
            <a:spLocks noGrp="1"/>
          </p:cNvSpPr>
          <p:nvPr>
            <p:ph type="subTitle" idx="1"/>
          </p:nvPr>
        </p:nvSpPr>
        <p:spPr>
          <a:xfrm>
            <a:off x="480291" y="1596965"/>
            <a:ext cx="11331605" cy="4596031"/>
          </a:xfrm>
        </p:spPr>
        <p:txBody>
          <a:bodyPr/>
          <a:lstStyle/>
          <a:p>
            <a:pPr marL="342900" indent="-342900">
              <a:buFont typeface="Arial" panose="020B0604020202020204" pitchFamily="34" charset="0"/>
              <a:buChar char="•"/>
            </a:pPr>
            <a:r>
              <a:rPr lang="en-US" altLang="zh-CN" dirty="0"/>
              <a:t>Advance in architectures and pre-training approaches in learning visual representations from natural language supervision</a:t>
            </a:r>
          </a:p>
          <a:p>
            <a:pPr marL="342900" indent="-342900">
              <a:buFont typeface="Arial" panose="020B0604020202020204" pitchFamily="34" charset="0"/>
              <a:buChar char="•"/>
            </a:pPr>
            <a:r>
              <a:rPr lang="en-US" altLang="zh-CN" dirty="0"/>
              <a:t>Auto-regressive language modeling: </a:t>
            </a:r>
            <a:r>
              <a:rPr lang="en-US" altLang="zh-CN" i="1" dirty="0"/>
              <a:t>VirTex (Desai &amp; Johnson, 2020)</a:t>
            </a:r>
          </a:p>
          <a:p>
            <a:pPr marL="342900" indent="-342900">
              <a:buFont typeface="Arial" panose="020B0604020202020204" pitchFamily="34" charset="0"/>
              <a:buChar char="•"/>
            </a:pPr>
            <a:r>
              <a:rPr lang="en-US" altLang="zh-CN" dirty="0"/>
              <a:t>Masked language modeling: </a:t>
            </a:r>
            <a:r>
              <a:rPr lang="en-US" altLang="zh-CN" i="1" dirty="0"/>
              <a:t>ICMLM (Bulent Sariyildiz et al., 2020)</a:t>
            </a:r>
          </a:p>
          <a:p>
            <a:pPr marL="342900" indent="-342900">
              <a:buFont typeface="Arial" panose="020B0604020202020204" pitchFamily="34" charset="0"/>
              <a:buChar char="•"/>
            </a:pPr>
            <a:r>
              <a:rPr lang="en-US" altLang="zh-CN" b="1" dirty="0"/>
              <a:t>Contrastive Objective (used in CLIP)</a:t>
            </a:r>
            <a:r>
              <a:rPr lang="en-US" altLang="zh-CN" dirty="0"/>
              <a:t>: </a:t>
            </a:r>
            <a:r>
              <a:rPr lang="en-US" altLang="zh-CN" i="1" dirty="0"/>
              <a:t>ConVIRT (Zhang et al., 2020)</a:t>
            </a:r>
          </a:p>
          <a:p>
            <a:endParaRPr lang="en-US" altLang="zh-CN" dirty="0"/>
          </a:p>
        </p:txBody>
      </p:sp>
    </p:spTree>
    <p:extLst>
      <p:ext uri="{BB962C8B-B14F-4D97-AF65-F5344CB8AC3E}">
        <p14:creationId xmlns:p14="http://schemas.microsoft.com/office/powerpoint/2010/main" val="142201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4E6F2-36B3-4B41-8A70-D96064F1B243}"/>
              </a:ext>
            </a:extLst>
          </p:cNvPr>
          <p:cNvSpPr>
            <a:spLocks noGrp="1"/>
          </p:cNvSpPr>
          <p:nvPr>
            <p:ph type="ctrTitle"/>
          </p:nvPr>
        </p:nvSpPr>
        <p:spPr/>
        <p:txBody>
          <a:bodyPr/>
          <a:lstStyle/>
          <a:p>
            <a:r>
              <a:rPr lang="en-US" altLang="zh-CN" dirty="0"/>
              <a:t>Dataset</a:t>
            </a:r>
            <a:endParaRPr lang="zh-CN" altLang="en-US" dirty="0"/>
          </a:p>
        </p:txBody>
      </p:sp>
      <p:sp>
        <p:nvSpPr>
          <p:cNvPr id="7" name="副标题 6">
            <a:extLst>
              <a:ext uri="{FF2B5EF4-FFF2-40B4-BE49-F238E27FC236}">
                <a16:creationId xmlns:a16="http://schemas.microsoft.com/office/drawing/2014/main" id="{3843A007-A6A0-474A-ABED-1C3DF9579C2E}"/>
              </a:ext>
            </a:extLst>
          </p:cNvPr>
          <p:cNvSpPr>
            <a:spLocks noGrp="1"/>
          </p:cNvSpPr>
          <p:nvPr>
            <p:ph type="subTitle" idx="1"/>
          </p:nvPr>
        </p:nvSpPr>
        <p:spPr/>
        <p:txBody>
          <a:bodyPr/>
          <a:lstStyle/>
          <a:p>
            <a:r>
              <a:rPr lang="en-US" altLang="zh-CN" sz="2800" b="1" dirty="0"/>
              <a:t>Scale Difference</a:t>
            </a:r>
          </a:p>
          <a:p>
            <a:pPr marL="342900" indent="-342900">
              <a:buFont typeface="Arial" panose="020B0604020202020204" pitchFamily="34" charset="0"/>
              <a:buChar char="•"/>
            </a:pPr>
            <a:r>
              <a:rPr lang="en-US" altLang="zh-CN" dirty="0"/>
              <a:t>WebText (dataset for GPT-2)</a:t>
            </a:r>
          </a:p>
          <a:p>
            <a:pPr marL="800089" lvl="1" indent="-342900" algn="l">
              <a:buFont typeface="Arial" panose="020B0604020202020204" pitchFamily="34" charset="0"/>
              <a:buChar char="•"/>
            </a:pPr>
            <a:r>
              <a:rPr lang="en-US" altLang="zh-CN" dirty="0"/>
              <a:t>40GB data, ~10B word count</a:t>
            </a:r>
          </a:p>
          <a:p>
            <a:pPr marL="342900" indent="-342900">
              <a:buFont typeface="Arial" panose="020B0604020202020204" pitchFamily="34" charset="0"/>
              <a:buChar char="•"/>
            </a:pPr>
            <a:r>
              <a:rPr lang="en-US" altLang="zh-CN" dirty="0"/>
              <a:t>MS-COCO</a:t>
            </a:r>
          </a:p>
          <a:p>
            <a:pPr marL="800089" lvl="1" indent="-342900" algn="l">
              <a:buFont typeface="Arial" panose="020B0604020202020204" pitchFamily="34" charset="0"/>
              <a:buChar char="•"/>
            </a:pPr>
            <a:r>
              <a:rPr lang="en-US" altLang="zh-CN" dirty="0"/>
              <a:t>100K</a:t>
            </a:r>
          </a:p>
          <a:p>
            <a:pPr marL="342900" indent="-342900">
              <a:buFont typeface="Arial" panose="020B0604020202020204" pitchFamily="34" charset="0"/>
              <a:buChar char="•"/>
            </a:pPr>
            <a:r>
              <a:rPr lang="en-US" altLang="zh-CN" dirty="0"/>
              <a:t>Visual Genome</a:t>
            </a:r>
          </a:p>
          <a:p>
            <a:pPr marL="800089" lvl="1" indent="-342900" algn="l">
              <a:buFont typeface="Arial" panose="020B0604020202020204" pitchFamily="34" charset="0"/>
              <a:buChar char="•"/>
            </a:pPr>
            <a:r>
              <a:rPr lang="en-US" altLang="zh-CN" dirty="0"/>
              <a:t>100K</a:t>
            </a:r>
          </a:p>
          <a:p>
            <a:pPr marL="342900" indent="-342900">
              <a:buFont typeface="Arial" panose="020B0604020202020204" pitchFamily="34" charset="0"/>
              <a:buChar char="•"/>
            </a:pPr>
            <a:r>
              <a:rPr lang="en-US" altLang="zh-CN" dirty="0"/>
              <a:t>YFCC100M</a:t>
            </a:r>
          </a:p>
          <a:p>
            <a:pPr marL="800089" lvl="1" indent="-342900" algn="l">
              <a:buFont typeface="Arial" panose="020B0604020202020204" pitchFamily="34" charset="0"/>
              <a:buChar char="•"/>
            </a:pPr>
            <a:r>
              <a:rPr lang="en-US" altLang="zh-CN" dirty="0"/>
              <a:t>100M, only 15M after data-cleaning  (similar size as ImageNet)</a:t>
            </a:r>
          </a:p>
          <a:p>
            <a:pPr marL="342900" indent="-342900">
              <a:buFont typeface="Arial" panose="020B0604020202020204" pitchFamily="34" charset="0"/>
              <a:buChar char="•"/>
            </a:pPr>
            <a:endParaRPr lang="en-US" altLang="zh-CN" dirty="0"/>
          </a:p>
        </p:txBody>
      </p:sp>
    </p:spTree>
    <p:extLst>
      <p:ext uri="{BB962C8B-B14F-4D97-AF65-F5344CB8AC3E}">
        <p14:creationId xmlns:p14="http://schemas.microsoft.com/office/powerpoint/2010/main" val="3655857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4E6F2-36B3-4B41-8A70-D96064F1B243}"/>
              </a:ext>
            </a:extLst>
          </p:cNvPr>
          <p:cNvSpPr>
            <a:spLocks noGrp="1"/>
          </p:cNvSpPr>
          <p:nvPr>
            <p:ph type="ctrTitle"/>
          </p:nvPr>
        </p:nvSpPr>
        <p:spPr/>
        <p:txBody>
          <a:bodyPr/>
          <a:lstStyle/>
          <a:p>
            <a:r>
              <a:rPr lang="en-US" altLang="zh-CN" dirty="0"/>
              <a:t>Dataset</a:t>
            </a:r>
            <a:endParaRPr lang="zh-CN" altLang="en-US" dirty="0"/>
          </a:p>
        </p:txBody>
      </p:sp>
      <p:sp>
        <p:nvSpPr>
          <p:cNvPr id="7" name="副标题 6">
            <a:extLst>
              <a:ext uri="{FF2B5EF4-FFF2-40B4-BE49-F238E27FC236}">
                <a16:creationId xmlns:a16="http://schemas.microsoft.com/office/drawing/2014/main" id="{3843A007-A6A0-474A-ABED-1C3DF9579C2E}"/>
              </a:ext>
            </a:extLst>
          </p:cNvPr>
          <p:cNvSpPr>
            <a:spLocks noGrp="1"/>
          </p:cNvSpPr>
          <p:nvPr>
            <p:ph type="subTitle" idx="1"/>
          </p:nvPr>
        </p:nvSpPr>
        <p:spPr>
          <a:xfrm>
            <a:off x="480290" y="1596965"/>
            <a:ext cx="9938327" cy="4596031"/>
          </a:xfrm>
        </p:spPr>
        <p:txBody>
          <a:bodyPr/>
          <a:lstStyle/>
          <a:p>
            <a:pPr marL="342900" indent="-342900">
              <a:buFont typeface="Arial" panose="020B0604020202020204" pitchFamily="34" charset="0"/>
              <a:buChar char="•"/>
            </a:pPr>
            <a:r>
              <a:rPr lang="en-US" altLang="zh-CN" b="1" dirty="0"/>
              <a:t>WebImageText (WIT)</a:t>
            </a:r>
          </a:p>
          <a:p>
            <a:pPr marL="800089" lvl="1" indent="-342900" algn="l">
              <a:buFont typeface="Arial" panose="020B0604020202020204" pitchFamily="34" charset="0"/>
              <a:buChar char="•"/>
            </a:pPr>
            <a:r>
              <a:rPr lang="en-US" altLang="zh-CN" dirty="0"/>
              <a:t>10B (image, text pair), similar scale as WebText used in GPT-2</a:t>
            </a:r>
          </a:p>
          <a:p>
            <a:pPr marL="800089" lvl="1" indent="-342900" algn="l">
              <a:buFont typeface="Arial" panose="020B0604020202020204" pitchFamily="34" charset="0"/>
              <a:buChar char="•"/>
            </a:pPr>
            <a:r>
              <a:rPr lang="en-US" altLang="zh-CN" dirty="0"/>
              <a:t>500000 queries, 20000 (image, text) pair for each query </a:t>
            </a:r>
          </a:p>
          <a:p>
            <a:pPr marL="800089" lvl="1" indent="-342900" algn="l">
              <a:buFont typeface="Arial" panose="020B0604020202020204" pitchFamily="34" charset="0"/>
              <a:buChar char="•"/>
            </a:pPr>
            <a:r>
              <a:rPr lang="en-US" altLang="zh-CN" dirty="0"/>
              <a:t>query list: all words occurring &gt;= 100 times in Wikipedia, augmented with common bi-grams as well as the names of all Wikipedia articles above a certain search volume.</a:t>
            </a:r>
          </a:p>
          <a:p>
            <a:pPr lvl="1" algn="l"/>
            <a:endParaRPr lang="en-US" altLang="zh-CN" dirty="0"/>
          </a:p>
          <a:p>
            <a:pPr lvl="1" algn="l"/>
            <a:endParaRPr lang="en-US" altLang="zh-CN" dirty="0"/>
          </a:p>
          <a:p>
            <a:pPr marL="342900" indent="-342900">
              <a:buFont typeface="Arial" panose="020B0604020202020204" pitchFamily="34" charset="0"/>
              <a:buChar char="•"/>
            </a:pPr>
            <a:endParaRPr lang="en-US" altLang="zh-CN" dirty="0"/>
          </a:p>
        </p:txBody>
      </p:sp>
    </p:spTree>
    <p:extLst>
      <p:ext uri="{BB962C8B-B14F-4D97-AF65-F5344CB8AC3E}">
        <p14:creationId xmlns:p14="http://schemas.microsoft.com/office/powerpoint/2010/main" val="628515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4E6F2-36B3-4B41-8A70-D96064F1B243}"/>
              </a:ext>
            </a:extLst>
          </p:cNvPr>
          <p:cNvSpPr>
            <a:spLocks noGrp="1"/>
          </p:cNvSpPr>
          <p:nvPr>
            <p:ph type="ctrTitle"/>
          </p:nvPr>
        </p:nvSpPr>
        <p:spPr/>
        <p:txBody>
          <a:bodyPr/>
          <a:lstStyle/>
          <a:p>
            <a:r>
              <a:rPr lang="en-US" altLang="zh-CN" dirty="0"/>
              <a:t>Approach</a:t>
            </a:r>
            <a:endParaRPr lang="zh-CN" altLang="en-US" dirty="0"/>
          </a:p>
        </p:txBody>
      </p:sp>
      <p:pic>
        <p:nvPicPr>
          <p:cNvPr id="9" name="图片 8">
            <a:extLst>
              <a:ext uri="{FF2B5EF4-FFF2-40B4-BE49-F238E27FC236}">
                <a16:creationId xmlns:a16="http://schemas.microsoft.com/office/drawing/2014/main" id="{5233A648-AE8E-49FD-9858-DDD72B9D80DB}"/>
              </a:ext>
            </a:extLst>
          </p:cNvPr>
          <p:cNvPicPr>
            <a:picLocks noChangeAspect="1"/>
          </p:cNvPicPr>
          <p:nvPr/>
        </p:nvPicPr>
        <p:blipFill>
          <a:blip r:embed="rId3"/>
          <a:stretch>
            <a:fillRect/>
          </a:stretch>
        </p:blipFill>
        <p:spPr>
          <a:xfrm>
            <a:off x="684810" y="2028023"/>
            <a:ext cx="10822380" cy="4017002"/>
          </a:xfrm>
          <a:prstGeom prst="rect">
            <a:avLst/>
          </a:prstGeom>
        </p:spPr>
      </p:pic>
      <p:sp>
        <p:nvSpPr>
          <p:cNvPr id="10" name="矩形 9">
            <a:extLst>
              <a:ext uri="{FF2B5EF4-FFF2-40B4-BE49-F238E27FC236}">
                <a16:creationId xmlns:a16="http://schemas.microsoft.com/office/drawing/2014/main" id="{E90E1754-2A12-4099-871C-CC700F632A8B}"/>
              </a:ext>
            </a:extLst>
          </p:cNvPr>
          <p:cNvSpPr/>
          <p:nvPr/>
        </p:nvSpPr>
        <p:spPr>
          <a:xfrm>
            <a:off x="1177527" y="1216904"/>
            <a:ext cx="10050700" cy="707886"/>
          </a:xfrm>
          <a:prstGeom prst="rect">
            <a:avLst/>
          </a:prstGeom>
          <a:noFill/>
        </p:spPr>
        <p:txBody>
          <a:bodyPr wrap="none" lIns="91440" tIns="45720" rIns="91440" bIns="45720">
            <a:spAutoFit/>
          </a:bodyPr>
          <a:lstStyle/>
          <a:p>
            <a:pPr algn="ctr"/>
            <a:r>
              <a:rPr lang="en-US" altLang="zh-CN" sz="4000" b="0" cap="none" spc="0" dirty="0">
                <a:ln w="0"/>
                <a:solidFill>
                  <a:schemeClr val="tx1"/>
                </a:solidFill>
                <a:effectLst>
                  <a:outerShdw blurRad="38100" dist="19050" dir="2700000" algn="tl" rotWithShape="0">
                    <a:schemeClr val="dk1">
                      <a:alpha val="40000"/>
                    </a:schemeClr>
                  </a:outerShdw>
                </a:effectLst>
              </a:rPr>
              <a:t>CLIP (Contrastive Language–Image Pre-training)</a:t>
            </a:r>
            <a:endParaRPr lang="zh-CN" altLang="en-US" sz="4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78020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C4E6F2-36B3-4B41-8A70-D96064F1B243}"/>
              </a:ext>
            </a:extLst>
          </p:cNvPr>
          <p:cNvSpPr>
            <a:spLocks noGrp="1"/>
          </p:cNvSpPr>
          <p:nvPr>
            <p:ph type="ctrTitle"/>
          </p:nvPr>
        </p:nvSpPr>
        <p:spPr/>
        <p:txBody>
          <a:bodyPr/>
          <a:lstStyle/>
          <a:p>
            <a:r>
              <a:rPr lang="en-US" altLang="zh-CN" dirty="0"/>
              <a:t>Approach</a:t>
            </a:r>
            <a:endParaRPr lang="zh-CN" altLang="en-US" dirty="0"/>
          </a:p>
        </p:txBody>
      </p:sp>
      <p:sp>
        <p:nvSpPr>
          <p:cNvPr id="7" name="副标题 6">
            <a:extLst>
              <a:ext uri="{FF2B5EF4-FFF2-40B4-BE49-F238E27FC236}">
                <a16:creationId xmlns:a16="http://schemas.microsoft.com/office/drawing/2014/main" id="{3843A007-A6A0-474A-ABED-1C3DF9579C2E}"/>
              </a:ext>
            </a:extLst>
          </p:cNvPr>
          <p:cNvSpPr>
            <a:spLocks noGrp="1"/>
          </p:cNvSpPr>
          <p:nvPr>
            <p:ph type="subTitle" idx="1"/>
          </p:nvPr>
        </p:nvSpPr>
        <p:spPr>
          <a:xfrm>
            <a:off x="480290" y="1596965"/>
            <a:ext cx="5769903" cy="4596031"/>
          </a:xfrm>
        </p:spPr>
        <p:txBody>
          <a:bodyPr/>
          <a:lstStyle/>
          <a:p>
            <a:pPr marL="342900" indent="-342900">
              <a:buFont typeface="Arial" panose="020B0604020202020204" pitchFamily="34" charset="0"/>
              <a:buChar char="•"/>
            </a:pPr>
            <a:r>
              <a:rPr lang="en-US" altLang="zh-CN" b="1" dirty="0"/>
              <a:t>Contrastive Pre-training</a:t>
            </a:r>
          </a:p>
          <a:p>
            <a:pPr marL="800089" lvl="1" indent="-342900" algn="l">
              <a:buFont typeface="Arial" panose="020B0604020202020204" pitchFamily="34" charset="0"/>
              <a:buChar char="•"/>
            </a:pPr>
            <a:r>
              <a:rPr lang="en-US" altLang="zh-CN" dirty="0"/>
              <a:t>Initially try to trained an image CNN and text transformer jointly to </a:t>
            </a:r>
            <a:r>
              <a:rPr lang="en-US" altLang="zh-CN" b="1" dirty="0"/>
              <a:t>predict the caption </a:t>
            </a:r>
            <a:r>
              <a:rPr lang="en-US" altLang="zh-CN" dirty="0"/>
              <a:t>of an image (similar to VirTex)</a:t>
            </a:r>
          </a:p>
          <a:p>
            <a:pPr marL="800089" lvl="1" indent="-342900" algn="l">
              <a:buFont typeface="Arial" panose="020B0604020202020204" pitchFamily="34" charset="0"/>
              <a:buChar char="•"/>
            </a:pPr>
            <a:r>
              <a:rPr lang="en-US" altLang="zh-CN" dirty="0"/>
              <a:t>Change objective to </a:t>
            </a:r>
            <a:r>
              <a:rPr lang="en-US" altLang="zh-CN" b="1" dirty="0"/>
              <a:t>predict Bag of Words </a:t>
            </a:r>
            <a:r>
              <a:rPr lang="en-US" altLang="zh-CN" dirty="0"/>
              <a:t>with 3X efficiency.</a:t>
            </a:r>
          </a:p>
          <a:p>
            <a:pPr marL="800089" lvl="1" indent="-342900" algn="l">
              <a:buFont typeface="Arial" panose="020B0604020202020204" pitchFamily="34" charset="0"/>
              <a:buChar char="•"/>
            </a:pPr>
            <a:r>
              <a:rPr lang="en-US" altLang="zh-CN" dirty="0"/>
              <a:t>Change predictive objective to </a:t>
            </a:r>
            <a:r>
              <a:rPr lang="en-US" altLang="zh-CN" b="1" dirty="0"/>
              <a:t>contrastive objective</a:t>
            </a:r>
            <a:r>
              <a:rPr lang="en-US" altLang="zh-CN" dirty="0"/>
              <a:t> with 4X efficiency.</a:t>
            </a:r>
          </a:p>
          <a:p>
            <a:pPr marL="800089" lvl="1" indent="-342900" algn="l">
              <a:buFont typeface="Arial" panose="020B0604020202020204" pitchFamily="34" charset="0"/>
              <a:buChar char="•"/>
            </a:pPr>
            <a:endParaRPr lang="en-US" altLang="zh-CN" dirty="0"/>
          </a:p>
          <a:p>
            <a:pPr marL="342900" indent="-342900">
              <a:buFont typeface="Arial" panose="020B0604020202020204" pitchFamily="34" charset="0"/>
              <a:buChar char="•"/>
            </a:pPr>
            <a:endParaRPr lang="en-US" altLang="zh-CN" dirty="0"/>
          </a:p>
        </p:txBody>
      </p:sp>
      <p:pic>
        <p:nvPicPr>
          <p:cNvPr id="4" name="图片 3">
            <a:extLst>
              <a:ext uri="{FF2B5EF4-FFF2-40B4-BE49-F238E27FC236}">
                <a16:creationId xmlns:a16="http://schemas.microsoft.com/office/drawing/2014/main" id="{719B254E-D110-457E-A96B-86443785B980}"/>
              </a:ext>
            </a:extLst>
          </p:cNvPr>
          <p:cNvPicPr>
            <a:picLocks noChangeAspect="1"/>
          </p:cNvPicPr>
          <p:nvPr/>
        </p:nvPicPr>
        <p:blipFill>
          <a:blip r:embed="rId3"/>
          <a:stretch>
            <a:fillRect/>
          </a:stretch>
        </p:blipFill>
        <p:spPr>
          <a:xfrm>
            <a:off x="6802417" y="1593573"/>
            <a:ext cx="4675992" cy="3109870"/>
          </a:xfrm>
          <a:prstGeom prst="rect">
            <a:avLst/>
          </a:prstGeom>
        </p:spPr>
      </p:pic>
    </p:spTree>
    <p:extLst>
      <p:ext uri="{BB962C8B-B14F-4D97-AF65-F5344CB8AC3E}">
        <p14:creationId xmlns:p14="http://schemas.microsoft.com/office/powerpoint/2010/main" val="115088180"/>
      </p:ext>
    </p:extLst>
  </p:cSld>
  <p:clrMapOvr>
    <a:masterClrMapping/>
  </p:clrMapOvr>
</p:sld>
</file>

<file path=ppt/theme/theme1.xml><?xml version="1.0" encoding="utf-8"?>
<a:theme xmlns:a="http://schemas.openxmlformats.org/drawingml/2006/main" name="Title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ontent Slide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Content Slide 6">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itle Slide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Title Slide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ontent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ontent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ontent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3067</TotalTime>
  <Words>3403</Words>
  <Application>Microsoft Office PowerPoint</Application>
  <PresentationFormat>宽屏</PresentationFormat>
  <Paragraphs>247</Paragraphs>
  <Slides>29</Slides>
  <Notes>29</Notes>
  <HiddenSlides>0</HiddenSlides>
  <MMClips>0</MMClips>
  <ScaleCrop>false</ScaleCrop>
  <HeadingPairs>
    <vt:vector size="6" baseType="variant">
      <vt:variant>
        <vt:lpstr>已用的字体</vt:lpstr>
      </vt:variant>
      <vt:variant>
        <vt:i4>6</vt:i4>
      </vt:variant>
      <vt:variant>
        <vt:lpstr>主题</vt:lpstr>
      </vt:variant>
      <vt:variant>
        <vt:i4>11</vt:i4>
      </vt:variant>
      <vt:variant>
        <vt:lpstr>幻灯片标题</vt:lpstr>
      </vt:variant>
      <vt:variant>
        <vt:i4>29</vt:i4>
      </vt:variant>
    </vt:vector>
  </HeadingPairs>
  <TitlesOfParts>
    <vt:vector size="46" baseType="lpstr">
      <vt:lpstr>等线</vt:lpstr>
      <vt:lpstr>Arial</vt:lpstr>
      <vt:lpstr>Calibri</vt:lpstr>
      <vt:lpstr>Calibri Light</vt:lpstr>
      <vt:lpstr>Cambria Math</vt:lpstr>
      <vt:lpstr>Wingdings</vt:lpstr>
      <vt:lpstr>Title Slide 2</vt:lpstr>
      <vt:lpstr>Title Slide 3</vt:lpstr>
      <vt:lpstr>Title Slide 4</vt:lpstr>
      <vt:lpstr>Title Slide 5</vt:lpstr>
      <vt:lpstr>1_Title Slide 5</vt:lpstr>
      <vt:lpstr>Content Slide 1</vt:lpstr>
      <vt:lpstr>Content Slide 2</vt:lpstr>
      <vt:lpstr>Content Slide 3</vt:lpstr>
      <vt:lpstr>Content Slide 4</vt:lpstr>
      <vt:lpstr>Content Slide 5</vt:lpstr>
      <vt:lpstr>Content Slide 6</vt:lpstr>
      <vt:lpstr>Learning Transferable Visual Models From  Natural Language Supervision (CLIP)  OpenAI 2021</vt:lpstr>
      <vt:lpstr>Motivations</vt:lpstr>
      <vt:lpstr>Motivations</vt:lpstr>
      <vt:lpstr>Motivations</vt:lpstr>
      <vt:lpstr>Motivations</vt:lpstr>
      <vt:lpstr>Dataset</vt:lpstr>
      <vt:lpstr>Dataset</vt:lpstr>
      <vt:lpstr>Approach</vt:lpstr>
      <vt:lpstr>Approach</vt:lpstr>
      <vt:lpstr>Approach</vt:lpstr>
      <vt:lpstr>Approach</vt:lpstr>
      <vt:lpstr>Approach</vt:lpstr>
      <vt:lpstr>Experiments</vt:lpstr>
      <vt:lpstr>Experiments</vt:lpstr>
      <vt:lpstr>Experiments</vt:lpstr>
      <vt:lpstr>Experiments</vt:lpstr>
      <vt:lpstr>Experiments</vt:lpstr>
      <vt:lpstr>Experiments</vt:lpstr>
      <vt:lpstr>Experiments</vt:lpstr>
      <vt:lpstr>Experiments</vt:lpstr>
      <vt:lpstr>Experiments</vt:lpstr>
      <vt:lpstr>Experiments</vt:lpstr>
      <vt:lpstr>Experiments</vt:lpstr>
      <vt:lpstr>Experiments</vt:lpstr>
      <vt:lpstr>Experiment</vt:lpstr>
      <vt:lpstr>Experiment</vt:lpstr>
      <vt:lpstr>Experiment</vt:lpstr>
      <vt:lpstr>Summary</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Microsoft Office User</dc:creator>
  <cp:lastModifiedBy> </cp:lastModifiedBy>
  <cp:revision>99</cp:revision>
  <dcterms:created xsi:type="dcterms:W3CDTF">2019-11-08T16:47:49Z</dcterms:created>
  <dcterms:modified xsi:type="dcterms:W3CDTF">2021-02-10T21:39:04Z</dcterms:modified>
</cp:coreProperties>
</file>